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57" r:id="rId3"/>
    <p:sldId id="262" r:id="rId4"/>
    <p:sldId id="272" r:id="rId5"/>
    <p:sldId id="271" r:id="rId6"/>
    <p:sldId id="274" r:id="rId7"/>
    <p:sldId id="280" r:id="rId8"/>
    <p:sldId id="273" r:id="rId9"/>
    <p:sldId id="278" r:id="rId10"/>
    <p:sldId id="277" r:id="rId11"/>
    <p:sldId id="275" r:id="rId12"/>
    <p:sldId id="283" r:id="rId13"/>
    <p:sldId id="276" r:id="rId14"/>
    <p:sldId id="279" r:id="rId15"/>
    <p:sldId id="284" r:id="rId16"/>
    <p:sldId id="286" r:id="rId17"/>
    <p:sldId id="285" r:id="rId18"/>
    <p:sldId id="282" r:id="rId19"/>
    <p:sldId id="26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B2C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73" autoAdjust="0"/>
    <p:restoredTop sz="96376" autoAdjust="0"/>
  </p:normalViewPr>
  <p:slideViewPr>
    <p:cSldViewPr snapToGrid="0">
      <p:cViewPr varScale="1">
        <p:scale>
          <a:sx n="117" d="100"/>
          <a:sy n="117" d="100"/>
        </p:scale>
        <p:origin x="297" y="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AB13BAF-4067-4D08-9AB7-0004200A0B27}" type="datetimeFigureOut">
              <a:rPr lang="zh-CN" altLang="en-US" smtClean="0"/>
              <a:t>2022/9/29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EA4BED-4019-4953-8F20-B2E114B6EEA1}" type="slidenum">
              <a:rPr lang="zh-CN" altLang="en-US" smtClean="0"/>
              <a:t>‹#›</a:t>
            </a:fld>
            <a:endParaRPr lang="zh-CN" altLang="en-US"/>
          </a:p>
        </p:txBody>
      </p:sp>
    </p:spTree>
    <p:extLst>
      <p:ext uri="{BB962C8B-B14F-4D97-AF65-F5344CB8AC3E}">
        <p14:creationId xmlns:p14="http://schemas.microsoft.com/office/powerpoint/2010/main" val="7535350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6</a:t>
            </a:fld>
            <a:endParaRPr lang="zh-CN" altLang="en-US"/>
          </a:p>
        </p:txBody>
      </p:sp>
    </p:spTree>
    <p:extLst>
      <p:ext uri="{BB962C8B-B14F-4D97-AF65-F5344CB8AC3E}">
        <p14:creationId xmlns:p14="http://schemas.microsoft.com/office/powerpoint/2010/main" val="4618459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15</a:t>
            </a:fld>
            <a:endParaRPr lang="zh-CN" altLang="en-US"/>
          </a:p>
        </p:txBody>
      </p:sp>
    </p:spTree>
    <p:extLst>
      <p:ext uri="{BB962C8B-B14F-4D97-AF65-F5344CB8AC3E}">
        <p14:creationId xmlns:p14="http://schemas.microsoft.com/office/powerpoint/2010/main" val="27577243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16</a:t>
            </a:fld>
            <a:endParaRPr lang="zh-CN" altLang="en-US"/>
          </a:p>
        </p:txBody>
      </p:sp>
    </p:spTree>
    <p:extLst>
      <p:ext uri="{BB962C8B-B14F-4D97-AF65-F5344CB8AC3E}">
        <p14:creationId xmlns:p14="http://schemas.microsoft.com/office/powerpoint/2010/main" val="3462802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17</a:t>
            </a:fld>
            <a:endParaRPr lang="zh-CN" altLang="en-US"/>
          </a:p>
        </p:txBody>
      </p:sp>
    </p:spTree>
    <p:extLst>
      <p:ext uri="{BB962C8B-B14F-4D97-AF65-F5344CB8AC3E}">
        <p14:creationId xmlns:p14="http://schemas.microsoft.com/office/powerpoint/2010/main" val="20598341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18</a:t>
            </a:fld>
            <a:endParaRPr lang="zh-CN" altLang="en-US"/>
          </a:p>
        </p:txBody>
      </p:sp>
    </p:spTree>
    <p:extLst>
      <p:ext uri="{BB962C8B-B14F-4D97-AF65-F5344CB8AC3E}">
        <p14:creationId xmlns:p14="http://schemas.microsoft.com/office/powerpoint/2010/main" val="3335623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7</a:t>
            </a:fld>
            <a:endParaRPr lang="zh-CN" altLang="en-US"/>
          </a:p>
        </p:txBody>
      </p:sp>
    </p:spTree>
    <p:extLst>
      <p:ext uri="{BB962C8B-B14F-4D97-AF65-F5344CB8AC3E}">
        <p14:creationId xmlns:p14="http://schemas.microsoft.com/office/powerpoint/2010/main" val="31822734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8</a:t>
            </a:fld>
            <a:endParaRPr lang="zh-CN" altLang="en-US"/>
          </a:p>
        </p:txBody>
      </p:sp>
    </p:spTree>
    <p:extLst>
      <p:ext uri="{BB962C8B-B14F-4D97-AF65-F5344CB8AC3E}">
        <p14:creationId xmlns:p14="http://schemas.microsoft.com/office/powerpoint/2010/main" val="28486608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9</a:t>
            </a:fld>
            <a:endParaRPr lang="zh-CN" altLang="en-US"/>
          </a:p>
        </p:txBody>
      </p:sp>
    </p:spTree>
    <p:extLst>
      <p:ext uri="{BB962C8B-B14F-4D97-AF65-F5344CB8AC3E}">
        <p14:creationId xmlns:p14="http://schemas.microsoft.com/office/powerpoint/2010/main" val="1241957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10</a:t>
            </a:fld>
            <a:endParaRPr lang="zh-CN" altLang="en-US"/>
          </a:p>
        </p:txBody>
      </p:sp>
    </p:spTree>
    <p:extLst>
      <p:ext uri="{BB962C8B-B14F-4D97-AF65-F5344CB8AC3E}">
        <p14:creationId xmlns:p14="http://schemas.microsoft.com/office/powerpoint/2010/main" val="78558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11</a:t>
            </a:fld>
            <a:endParaRPr lang="zh-CN" altLang="en-US"/>
          </a:p>
        </p:txBody>
      </p:sp>
    </p:spTree>
    <p:extLst>
      <p:ext uri="{BB962C8B-B14F-4D97-AF65-F5344CB8AC3E}">
        <p14:creationId xmlns:p14="http://schemas.microsoft.com/office/powerpoint/2010/main" val="9321705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12</a:t>
            </a:fld>
            <a:endParaRPr lang="zh-CN" altLang="en-US"/>
          </a:p>
        </p:txBody>
      </p:sp>
    </p:spTree>
    <p:extLst>
      <p:ext uri="{BB962C8B-B14F-4D97-AF65-F5344CB8AC3E}">
        <p14:creationId xmlns:p14="http://schemas.microsoft.com/office/powerpoint/2010/main" val="29330908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13</a:t>
            </a:fld>
            <a:endParaRPr lang="zh-CN" altLang="en-US"/>
          </a:p>
        </p:txBody>
      </p:sp>
    </p:spTree>
    <p:extLst>
      <p:ext uri="{BB962C8B-B14F-4D97-AF65-F5344CB8AC3E}">
        <p14:creationId xmlns:p14="http://schemas.microsoft.com/office/powerpoint/2010/main" val="11683893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b="0" i="0" dirty="0">
              <a:solidFill>
                <a:srgbClr val="FFFFFF"/>
              </a:solidFill>
              <a:effectLst/>
              <a:latin typeface="Roboto" panose="02000000000000000000" pitchFamily="2" charset="0"/>
            </a:endParaRPr>
          </a:p>
        </p:txBody>
      </p:sp>
      <p:sp>
        <p:nvSpPr>
          <p:cNvPr id="4" name="灯片编号占位符 3"/>
          <p:cNvSpPr>
            <a:spLocks noGrp="1"/>
          </p:cNvSpPr>
          <p:nvPr>
            <p:ph type="sldNum" sz="quarter" idx="5"/>
          </p:nvPr>
        </p:nvSpPr>
        <p:spPr/>
        <p:txBody>
          <a:bodyPr/>
          <a:lstStyle/>
          <a:p>
            <a:fld id="{4BEA4BED-4019-4953-8F20-B2E114B6EEA1}" type="slidenum">
              <a:rPr lang="zh-CN" altLang="en-US" smtClean="0"/>
              <a:t>14</a:t>
            </a:fld>
            <a:endParaRPr lang="zh-CN" altLang="en-US"/>
          </a:p>
        </p:txBody>
      </p:sp>
    </p:spTree>
    <p:extLst>
      <p:ext uri="{BB962C8B-B14F-4D97-AF65-F5344CB8AC3E}">
        <p14:creationId xmlns:p14="http://schemas.microsoft.com/office/powerpoint/2010/main" val="602257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F61975-9F3B-48C4-9DC8-4A8FCFE0A642}"/>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7AD49BF-BEF8-4623-A9B9-7B73AD9916B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B8EDE70-4D66-418A-950C-3FFE6162A7EB}"/>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5" name="页脚占位符 4">
            <a:extLst>
              <a:ext uri="{FF2B5EF4-FFF2-40B4-BE49-F238E27FC236}">
                <a16:creationId xmlns:a16="http://schemas.microsoft.com/office/drawing/2014/main" id="{1FE39219-A14C-4F78-81F1-33524CAD492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F78AB8D-750A-40F4-88A7-39C29AF42DE0}"/>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22137798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BF5922C-1505-451B-8771-A5CFF9EFEBE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8AAA04D1-ECEA-45B6-9A47-69C3325FDEA7}"/>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3A0AC89-455E-41A1-9A8D-4F6EBCDAB7D2}"/>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5" name="页脚占位符 4">
            <a:extLst>
              <a:ext uri="{FF2B5EF4-FFF2-40B4-BE49-F238E27FC236}">
                <a16:creationId xmlns:a16="http://schemas.microsoft.com/office/drawing/2014/main" id="{A9BDC0A9-F0E4-48FA-B504-1FA01614EA8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B5671A9-DBB9-425D-B604-9FFAB3D0EF0E}"/>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3112874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334D29D4-B983-46C3-8F6A-33E6E5539CFC}"/>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6E10C34-69CA-4A08-9E73-C59D017672A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9778FD7-EAD4-4218-8EC9-FB2B5585849F}"/>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5" name="页脚占位符 4">
            <a:extLst>
              <a:ext uri="{FF2B5EF4-FFF2-40B4-BE49-F238E27FC236}">
                <a16:creationId xmlns:a16="http://schemas.microsoft.com/office/drawing/2014/main" id="{2A767E29-3542-4045-AB6A-272EB92F8CA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D216447-3CD4-45F9-BB0E-14C18C26C38D}"/>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3460054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CAF0F12-B602-4E55-9598-2DB4D86D70A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96E9DE9-1E4C-47EA-AC6A-5F435F820E7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4871C0A-185A-4DD7-8CE1-B70A5EC37E0E}"/>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5" name="页脚占位符 4">
            <a:extLst>
              <a:ext uri="{FF2B5EF4-FFF2-40B4-BE49-F238E27FC236}">
                <a16:creationId xmlns:a16="http://schemas.microsoft.com/office/drawing/2014/main" id="{8881F46F-DC14-404E-8A35-B4FAF79C921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DD3DA00-B1C7-43CB-84BF-3111A02E6EA5}"/>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103628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51A258-B154-41DD-9EFC-AC5D585D2104}"/>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F30882D-5EDE-4864-A39B-F9E8086877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F0534E6-AF67-45E0-A697-39960D05BC17}"/>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5" name="页脚占位符 4">
            <a:extLst>
              <a:ext uri="{FF2B5EF4-FFF2-40B4-BE49-F238E27FC236}">
                <a16:creationId xmlns:a16="http://schemas.microsoft.com/office/drawing/2014/main" id="{0C8BA006-1124-432B-BE79-E5A3E41A660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92AE0AF-4569-40DD-B1FE-8BCF8E9EAB1A}"/>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23717788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32B8AC-A354-450F-918E-0C7C50F4D4AC}"/>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9F8301B-93E7-407E-85C6-7E515F7A0C4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60E56E29-938C-4B1C-BA04-B1D670F4B6EB}"/>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E352311-FE3D-4E31-AE32-3D6DC08B638C}"/>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6" name="页脚占位符 5">
            <a:extLst>
              <a:ext uri="{FF2B5EF4-FFF2-40B4-BE49-F238E27FC236}">
                <a16:creationId xmlns:a16="http://schemas.microsoft.com/office/drawing/2014/main" id="{9041A5A0-E391-48CD-8A9F-BFF25CC527C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53C0D71-D4FD-48A2-B79F-BB81C99F3E12}"/>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3511307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2FD528-3AD2-45BE-8C3F-8A0818D4D52D}"/>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965A774F-1204-4590-A582-00E85DB988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C9BF536B-B61C-4630-8304-E1ECFE9D9F7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1FF09B3-9C12-4D43-9B3E-0CD5C691C2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F08ED4E-1E38-4543-91A3-5303B95DDD3A}"/>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47DF3D67-8522-497A-B6A0-92DDB0FB489B}"/>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8" name="页脚占位符 7">
            <a:extLst>
              <a:ext uri="{FF2B5EF4-FFF2-40B4-BE49-F238E27FC236}">
                <a16:creationId xmlns:a16="http://schemas.microsoft.com/office/drawing/2014/main" id="{9D641820-410C-4F6B-BEDD-76AC051B4C7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FC1DE2D1-2409-436C-986A-FEACAAAA7BB9}"/>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20770170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DB752E-B070-4577-A6BB-2387429A2F60}"/>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387D1AE7-FFF2-4671-9DFB-70C9AC553DB3}"/>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4" name="页脚占位符 3">
            <a:extLst>
              <a:ext uri="{FF2B5EF4-FFF2-40B4-BE49-F238E27FC236}">
                <a16:creationId xmlns:a16="http://schemas.microsoft.com/office/drawing/2014/main" id="{8DFA2E0B-B6A3-473F-9FBC-0B5B931BD46A}"/>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DADDD28D-85E7-44AF-A1A9-A140A41F31ED}"/>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38873621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87FBD22-D9B7-48A6-8041-1A337230B976}"/>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3" name="页脚占位符 2">
            <a:extLst>
              <a:ext uri="{FF2B5EF4-FFF2-40B4-BE49-F238E27FC236}">
                <a16:creationId xmlns:a16="http://schemas.microsoft.com/office/drawing/2014/main" id="{A9F6AD8D-8C33-4C5F-834A-D474EE6B7F24}"/>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AFDB79C5-72EE-4771-8B50-2551B20F6BE9}"/>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15671711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D9844A-9E6E-4EEB-9011-953C082EC0A4}"/>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CE9FE0A-B558-4F5B-92D5-4ACB70453B8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1B6ACD46-E111-42E0-BD14-E3375F864AA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CFFDFC9-F75A-4B98-88EF-05A42A6FB4D5}"/>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6" name="页脚占位符 5">
            <a:extLst>
              <a:ext uri="{FF2B5EF4-FFF2-40B4-BE49-F238E27FC236}">
                <a16:creationId xmlns:a16="http://schemas.microsoft.com/office/drawing/2014/main" id="{EF83137B-30BC-4E96-823A-7BF5B8544B8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5E0C91E-20B5-496F-AE89-5873C8260DC0}"/>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4504659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21D9353-5C2E-4F1D-94C4-91AE90379159}"/>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3914BF89-FE28-4EDF-AC2A-1972594C8A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1544E5D-0194-4408-9E65-2FAA2ACB48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7079EC9D-F1F8-4D6F-840F-F99B61912F94}"/>
              </a:ext>
            </a:extLst>
          </p:cNvPr>
          <p:cNvSpPr>
            <a:spLocks noGrp="1"/>
          </p:cNvSpPr>
          <p:nvPr>
            <p:ph type="dt" sz="half" idx="10"/>
          </p:nvPr>
        </p:nvSpPr>
        <p:spPr/>
        <p:txBody>
          <a:bodyPr/>
          <a:lstStyle/>
          <a:p>
            <a:fld id="{2EA972F2-0F5A-4040-A0A2-4F5694231179}" type="datetimeFigureOut">
              <a:rPr lang="zh-CN" altLang="en-US" smtClean="0"/>
              <a:t>2022/9/29</a:t>
            </a:fld>
            <a:endParaRPr lang="zh-CN" altLang="en-US"/>
          </a:p>
        </p:txBody>
      </p:sp>
      <p:sp>
        <p:nvSpPr>
          <p:cNvPr id="6" name="页脚占位符 5">
            <a:extLst>
              <a:ext uri="{FF2B5EF4-FFF2-40B4-BE49-F238E27FC236}">
                <a16:creationId xmlns:a16="http://schemas.microsoft.com/office/drawing/2014/main" id="{461F7B59-A426-46A7-8945-342335A53E1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676A772-B193-4911-809E-00646ABE978E}"/>
              </a:ext>
            </a:extLst>
          </p:cNvPr>
          <p:cNvSpPr>
            <a:spLocks noGrp="1"/>
          </p:cNvSpPr>
          <p:nvPr>
            <p:ph type="sldNum" sz="quarter" idx="12"/>
          </p:nvPr>
        </p:nvSpPr>
        <p:spPr/>
        <p:txBody>
          <a:body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785380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770CCCD-55E3-4C41-ADB3-4271E23600B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E3E0C37-4E9C-484A-964E-AAB3623032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37E9B4F-0B12-4B48-B395-B5A9DC3B01D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EA972F2-0F5A-4040-A0A2-4F5694231179}" type="datetimeFigureOut">
              <a:rPr lang="zh-CN" altLang="en-US" smtClean="0"/>
              <a:t>2022/9/29</a:t>
            </a:fld>
            <a:endParaRPr lang="zh-CN" altLang="en-US"/>
          </a:p>
        </p:txBody>
      </p:sp>
      <p:sp>
        <p:nvSpPr>
          <p:cNvPr id="5" name="页脚占位符 4">
            <a:extLst>
              <a:ext uri="{FF2B5EF4-FFF2-40B4-BE49-F238E27FC236}">
                <a16:creationId xmlns:a16="http://schemas.microsoft.com/office/drawing/2014/main" id="{77292675-660A-4E60-BC83-A26257AFD5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6228A5E-FD6A-4B82-946A-0FBD737E8D0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68A6F4-307A-4BCE-992C-950476F7B558}" type="slidenum">
              <a:rPr lang="zh-CN" altLang="en-US" smtClean="0"/>
              <a:t>‹#›</a:t>
            </a:fld>
            <a:endParaRPr lang="zh-CN" altLang="en-US"/>
          </a:p>
        </p:txBody>
      </p:sp>
    </p:spTree>
    <p:extLst>
      <p:ext uri="{BB962C8B-B14F-4D97-AF65-F5344CB8AC3E}">
        <p14:creationId xmlns:p14="http://schemas.microsoft.com/office/powerpoint/2010/main" val="3372096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20.png"/></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hyperlink" Target="https://learn.u3d.cn/tutorial/fps-microgame-lu-bo/?tab=overview" TargetMode="External"/><Relationship Id="rId1" Type="http://schemas.openxmlformats.org/officeDocument/2006/relationships/slideLayout" Target="../slideLayouts/slideLayout7.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hyperlink" Target="https://assetstore.unity.com/packages/templates/fps-microgame-156015" TargetMode="External"/><Relationship Id="rId2" Type="http://schemas.openxmlformats.org/officeDocument/2006/relationships/hyperlink" Target="https://learn.u3d.cn/tutorial/fps-microgame-lu-bo/?tab=overview" TargetMode="External"/><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721A191D-D847-443D-8EDF-B651D7065190}"/>
              </a:ext>
            </a:extLst>
          </p:cNvPr>
          <p:cNvSpPr txBox="1"/>
          <p:nvPr/>
        </p:nvSpPr>
        <p:spPr>
          <a:xfrm>
            <a:off x="2560163" y="2095585"/>
            <a:ext cx="7071674" cy="1692771"/>
          </a:xfrm>
          <a:prstGeom prst="rect">
            <a:avLst/>
          </a:prstGeom>
          <a:noFill/>
        </p:spPr>
        <p:txBody>
          <a:bodyPr wrap="square" rtlCol="0">
            <a:spAutoFit/>
          </a:bodyPr>
          <a:lstStyle/>
          <a:p>
            <a:pPr algn="ctr"/>
            <a:r>
              <a:rPr lang="zh-CN" altLang="en-US" sz="2400" b="1" dirty="0"/>
              <a:t>人机交互原理及应用</a:t>
            </a:r>
            <a:endParaRPr lang="en-US" altLang="zh-CN" sz="2400" b="1" dirty="0"/>
          </a:p>
          <a:p>
            <a:pPr algn="ctr"/>
            <a:r>
              <a:rPr lang="zh-CN" altLang="en-US" sz="2400" b="1" dirty="0"/>
              <a:t>实验三</a:t>
            </a:r>
            <a:endParaRPr lang="en-US" altLang="zh-CN" sz="2400" b="1" dirty="0"/>
          </a:p>
          <a:p>
            <a:pPr algn="ctr"/>
            <a:endParaRPr lang="en-US" altLang="zh-CN" sz="2800" b="1" dirty="0"/>
          </a:p>
          <a:p>
            <a:pPr algn="ctr"/>
            <a:r>
              <a:rPr lang="en-US" altLang="zh-CN" sz="2800" b="1" dirty="0"/>
              <a:t>Unity 3D</a:t>
            </a:r>
            <a:r>
              <a:rPr lang="zh-CN" altLang="en-US" sz="2800" b="1" dirty="0"/>
              <a:t>官方案例</a:t>
            </a:r>
            <a:endParaRPr lang="en-US" altLang="zh-CN" sz="2800" b="1" dirty="0"/>
          </a:p>
        </p:txBody>
      </p:sp>
    </p:spTree>
    <p:extLst>
      <p:ext uri="{BB962C8B-B14F-4D97-AF65-F5344CB8AC3E}">
        <p14:creationId xmlns:p14="http://schemas.microsoft.com/office/powerpoint/2010/main" val="16706239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Collision</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https://docs.unity3d.com/cn/current/Manual/collision-section.html</a:t>
            </a:r>
            <a:endParaRPr lang="zh-CN" altLang="en-US" dirty="0"/>
          </a:p>
        </p:txBody>
      </p:sp>
      <p:pic>
        <p:nvPicPr>
          <p:cNvPr id="5" name="图片 4">
            <a:extLst>
              <a:ext uri="{FF2B5EF4-FFF2-40B4-BE49-F238E27FC236}">
                <a16:creationId xmlns:a16="http://schemas.microsoft.com/office/drawing/2014/main" id="{A5FEC1E8-5C16-2198-E431-5E7C7564E41A}"/>
              </a:ext>
            </a:extLst>
          </p:cNvPr>
          <p:cNvPicPr>
            <a:picLocks noChangeAspect="1"/>
          </p:cNvPicPr>
          <p:nvPr/>
        </p:nvPicPr>
        <p:blipFill>
          <a:blip r:embed="rId3"/>
          <a:stretch>
            <a:fillRect/>
          </a:stretch>
        </p:blipFill>
        <p:spPr>
          <a:xfrm>
            <a:off x="345650" y="1089328"/>
            <a:ext cx="10897139" cy="5303275"/>
          </a:xfrm>
          <a:prstGeom prst="rect">
            <a:avLst/>
          </a:prstGeom>
        </p:spPr>
      </p:pic>
    </p:spTree>
    <p:extLst>
      <p:ext uri="{BB962C8B-B14F-4D97-AF65-F5344CB8AC3E}">
        <p14:creationId xmlns:p14="http://schemas.microsoft.com/office/powerpoint/2010/main" val="28050149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Box Collider</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https://docs.unity3d.com/cn/current/Manual/class-BoxCollider.html</a:t>
            </a:r>
            <a:endParaRPr lang="zh-CN" altLang="en-US" dirty="0"/>
          </a:p>
        </p:txBody>
      </p:sp>
      <p:pic>
        <p:nvPicPr>
          <p:cNvPr id="5" name="图片 4">
            <a:extLst>
              <a:ext uri="{FF2B5EF4-FFF2-40B4-BE49-F238E27FC236}">
                <a16:creationId xmlns:a16="http://schemas.microsoft.com/office/drawing/2014/main" id="{763A3F1B-367A-EE5A-3433-BB05F3928BC6}"/>
              </a:ext>
            </a:extLst>
          </p:cNvPr>
          <p:cNvPicPr>
            <a:picLocks noChangeAspect="1"/>
          </p:cNvPicPr>
          <p:nvPr/>
        </p:nvPicPr>
        <p:blipFill>
          <a:blip r:embed="rId3"/>
          <a:stretch>
            <a:fillRect/>
          </a:stretch>
        </p:blipFill>
        <p:spPr>
          <a:xfrm>
            <a:off x="345650" y="1206008"/>
            <a:ext cx="11309405" cy="5252775"/>
          </a:xfrm>
          <a:prstGeom prst="rect">
            <a:avLst/>
          </a:prstGeom>
        </p:spPr>
      </p:pic>
    </p:spTree>
    <p:extLst>
      <p:ext uri="{BB962C8B-B14F-4D97-AF65-F5344CB8AC3E}">
        <p14:creationId xmlns:p14="http://schemas.microsoft.com/office/powerpoint/2010/main" val="6679144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Trigger</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https://docs.unity3d.com/ScriptReference/MonoBehaviour.html</a:t>
            </a:r>
            <a:endParaRPr lang="zh-CN" altLang="en-US" dirty="0"/>
          </a:p>
        </p:txBody>
      </p:sp>
      <p:sp>
        <p:nvSpPr>
          <p:cNvPr id="4" name="文本框 3">
            <a:extLst>
              <a:ext uri="{FF2B5EF4-FFF2-40B4-BE49-F238E27FC236}">
                <a16:creationId xmlns:a16="http://schemas.microsoft.com/office/drawing/2014/main" id="{E180938C-2AE4-6403-171A-6AFECFAC6CF0}"/>
              </a:ext>
            </a:extLst>
          </p:cNvPr>
          <p:cNvSpPr txBox="1"/>
          <p:nvPr/>
        </p:nvSpPr>
        <p:spPr>
          <a:xfrm>
            <a:off x="345650" y="1161669"/>
            <a:ext cx="10791273" cy="2308324"/>
          </a:xfrm>
          <a:prstGeom prst="rect">
            <a:avLst/>
          </a:prstGeom>
          <a:solidFill>
            <a:schemeClr val="tx1">
              <a:lumMod val="75000"/>
              <a:lumOff val="25000"/>
            </a:schemeClr>
          </a:solidFill>
        </p:spPr>
        <p:txBody>
          <a:bodyPr wrap="square">
            <a:spAutoFit/>
          </a:bodyPr>
          <a:lstStyle/>
          <a:p>
            <a:r>
              <a:rPr lang="en-US" altLang="zh-CN" sz="1600" b="0" i="1" dirty="0">
                <a:solidFill>
                  <a:srgbClr val="FF79C6"/>
                </a:solidFill>
                <a:effectLst/>
                <a:latin typeface="Consolas" panose="020B0609020204030204" pitchFamily="49" charset="0"/>
              </a:rPr>
              <a:t>void</a:t>
            </a:r>
            <a:r>
              <a:rPr lang="en-US" altLang="zh-CN" sz="1600" b="0" dirty="0">
                <a:solidFill>
                  <a:srgbClr val="F8F8F2"/>
                </a:solidFill>
                <a:effectLst/>
                <a:latin typeface="Consolas" panose="020B0609020204030204" pitchFamily="49" charset="0"/>
              </a:rPr>
              <a:t> </a:t>
            </a:r>
            <a:r>
              <a:rPr lang="en-US" altLang="zh-CN" sz="1600" b="0" dirty="0" err="1">
                <a:solidFill>
                  <a:srgbClr val="50FA7B"/>
                </a:solidFill>
                <a:effectLst/>
                <a:latin typeface="Consolas" panose="020B0609020204030204" pitchFamily="49" charset="0"/>
              </a:rPr>
              <a:t>OnTriggerEnter</a:t>
            </a:r>
            <a:r>
              <a:rPr lang="en-US" altLang="zh-CN" sz="1600" b="0" dirty="0">
                <a:solidFill>
                  <a:srgbClr val="F8F8F2"/>
                </a:solidFill>
                <a:effectLst/>
                <a:latin typeface="Consolas" panose="020B0609020204030204" pitchFamily="49" charset="0"/>
              </a:rPr>
              <a:t>(</a:t>
            </a:r>
            <a:r>
              <a:rPr lang="en-US" altLang="zh-CN" sz="1600" b="0" dirty="0">
                <a:solidFill>
                  <a:srgbClr val="8BE9FD"/>
                </a:solidFill>
                <a:effectLst/>
                <a:latin typeface="Consolas" panose="020B0609020204030204" pitchFamily="49" charset="0"/>
              </a:rPr>
              <a:t>Collider</a:t>
            </a:r>
            <a:r>
              <a:rPr lang="en-US" altLang="zh-CN" sz="1600" b="0" dirty="0">
                <a:solidFill>
                  <a:srgbClr val="F8F8F2"/>
                </a:solidFill>
                <a:effectLst/>
                <a:latin typeface="Consolas" panose="020B0609020204030204" pitchFamily="49" charset="0"/>
              </a:rPr>
              <a:t> </a:t>
            </a:r>
            <a:r>
              <a:rPr lang="en-US" altLang="zh-CN" sz="1600" b="0" i="1" dirty="0">
                <a:solidFill>
                  <a:srgbClr val="FFB86C"/>
                </a:solidFill>
                <a:effectLst/>
                <a:latin typeface="Consolas" panose="020B0609020204030204" pitchFamily="49" charset="0"/>
              </a:rPr>
              <a:t>other</a:t>
            </a:r>
            <a:r>
              <a:rPr lang="en-US" altLang="zh-CN" sz="1600" b="0" dirty="0">
                <a:solidFill>
                  <a:srgbClr val="F8F8F2"/>
                </a:solidFill>
                <a:effectLst/>
                <a:latin typeface="Consolas" panose="020B0609020204030204" pitchFamily="49" charset="0"/>
              </a:rPr>
              <a:t>)</a:t>
            </a:r>
          </a:p>
          <a:p>
            <a:r>
              <a:rPr lang="en-US" altLang="zh-CN" sz="1600" b="0" dirty="0">
                <a:solidFill>
                  <a:srgbClr val="F8F8F2"/>
                </a:solidFill>
                <a:effectLst/>
                <a:latin typeface="Consolas" panose="020B0609020204030204" pitchFamily="49" charset="0"/>
              </a:rPr>
              <a:t>{</a:t>
            </a:r>
          </a:p>
          <a:p>
            <a:r>
              <a:rPr lang="en-US" altLang="zh-CN" sz="1600" b="0" dirty="0">
                <a:solidFill>
                  <a:srgbClr val="F8F8F2"/>
                </a:solidFill>
                <a:effectLst/>
                <a:latin typeface="Consolas" panose="020B0609020204030204" pitchFamily="49" charset="0"/>
              </a:rPr>
              <a:t>    </a:t>
            </a:r>
            <a:r>
              <a:rPr lang="en-US" altLang="zh-CN" sz="1600" b="0" dirty="0" err="1">
                <a:solidFill>
                  <a:srgbClr val="8BE9FD"/>
                </a:solidFill>
                <a:effectLst/>
                <a:latin typeface="Consolas" panose="020B0609020204030204" pitchFamily="49" charset="0"/>
              </a:rPr>
              <a:t>PlayerCharacterController</a:t>
            </a:r>
            <a:r>
              <a:rPr lang="en-US" altLang="zh-CN" sz="1600" b="0" dirty="0">
                <a:solidFill>
                  <a:srgbClr val="F8F8F2"/>
                </a:solidFill>
                <a:effectLst/>
                <a:latin typeface="Consolas" panose="020B0609020204030204" pitchFamily="49" charset="0"/>
              </a:rPr>
              <a:t> </a:t>
            </a:r>
            <a:r>
              <a:rPr lang="en-US" altLang="zh-CN" sz="1600" b="0" dirty="0" err="1">
                <a:solidFill>
                  <a:srgbClr val="F8F8F2"/>
                </a:solidFill>
                <a:effectLst/>
                <a:latin typeface="Consolas" panose="020B0609020204030204" pitchFamily="49" charset="0"/>
              </a:rPr>
              <a:t>pickingPlayer</a:t>
            </a:r>
            <a:r>
              <a:rPr lang="en-US" altLang="zh-CN" sz="1600" b="0" dirty="0">
                <a:solidFill>
                  <a:srgbClr val="F8F8F2"/>
                </a:solidFill>
                <a:effectLst/>
                <a:latin typeface="Consolas" panose="020B0609020204030204" pitchFamily="49" charset="0"/>
              </a:rPr>
              <a:t> </a:t>
            </a:r>
            <a:r>
              <a:rPr lang="en-US" altLang="zh-CN" sz="1600" b="0" dirty="0">
                <a:solidFill>
                  <a:srgbClr val="FF79C6"/>
                </a:solidFill>
                <a:effectLst/>
                <a:latin typeface="Consolas" panose="020B0609020204030204" pitchFamily="49" charset="0"/>
              </a:rPr>
              <a:t>=</a:t>
            </a:r>
            <a:r>
              <a:rPr lang="en-US" altLang="zh-CN" sz="1600" b="0" i="1" dirty="0" err="1">
                <a:solidFill>
                  <a:srgbClr val="FFB86C"/>
                </a:solidFill>
                <a:effectLst/>
                <a:latin typeface="Consolas" panose="020B0609020204030204" pitchFamily="49" charset="0"/>
              </a:rPr>
              <a:t>other</a:t>
            </a:r>
            <a:r>
              <a:rPr lang="en-US" altLang="zh-CN" sz="1600" b="0" dirty="0" err="1">
                <a:solidFill>
                  <a:srgbClr val="FF79C6"/>
                </a:solidFill>
                <a:effectLst/>
                <a:latin typeface="Consolas" panose="020B0609020204030204" pitchFamily="49" charset="0"/>
              </a:rPr>
              <a:t>.</a:t>
            </a:r>
            <a:r>
              <a:rPr lang="en-US" altLang="zh-CN" sz="1600" b="0" dirty="0" err="1">
                <a:solidFill>
                  <a:srgbClr val="50FA7B"/>
                </a:solidFill>
                <a:effectLst/>
                <a:latin typeface="Consolas" panose="020B0609020204030204" pitchFamily="49" charset="0"/>
              </a:rPr>
              <a:t>GetComponent</a:t>
            </a:r>
            <a:r>
              <a:rPr lang="en-US" altLang="zh-CN" sz="1600" b="0" dirty="0">
                <a:solidFill>
                  <a:srgbClr val="F8F8F2"/>
                </a:solidFill>
                <a:effectLst/>
                <a:latin typeface="Consolas" panose="020B0609020204030204" pitchFamily="49" charset="0"/>
              </a:rPr>
              <a:t>&lt;</a:t>
            </a:r>
            <a:r>
              <a:rPr lang="en-US" altLang="zh-CN" sz="1600" b="0" dirty="0" err="1">
                <a:solidFill>
                  <a:srgbClr val="8BE9FD"/>
                </a:solidFill>
                <a:effectLst/>
                <a:latin typeface="Consolas" panose="020B0609020204030204" pitchFamily="49" charset="0"/>
              </a:rPr>
              <a:t>PlayerCharacterController</a:t>
            </a:r>
            <a:r>
              <a:rPr lang="en-US" altLang="zh-CN" sz="1600" b="0" dirty="0">
                <a:solidFill>
                  <a:srgbClr val="F8F8F2"/>
                </a:solidFill>
                <a:effectLst/>
                <a:latin typeface="Consolas" panose="020B0609020204030204" pitchFamily="49" charset="0"/>
              </a:rPr>
              <a:t>&gt;();</a:t>
            </a:r>
            <a:br>
              <a:rPr lang="en-US" altLang="zh-CN" sz="1600" b="0" dirty="0">
                <a:solidFill>
                  <a:srgbClr val="F8F8F2"/>
                </a:solidFill>
                <a:effectLst/>
                <a:latin typeface="Consolas" panose="020B0609020204030204" pitchFamily="49" charset="0"/>
              </a:rPr>
            </a:br>
            <a:r>
              <a:rPr lang="en-US" altLang="zh-CN" sz="1600" b="0" dirty="0">
                <a:solidFill>
                  <a:srgbClr val="F8F8F2"/>
                </a:solidFill>
                <a:effectLst/>
                <a:latin typeface="Consolas" panose="020B0609020204030204" pitchFamily="49" charset="0"/>
              </a:rPr>
              <a:t>    </a:t>
            </a:r>
            <a:r>
              <a:rPr lang="en-US" altLang="zh-CN" sz="1600" b="0" dirty="0">
                <a:solidFill>
                  <a:srgbClr val="FF79C6"/>
                </a:solidFill>
                <a:effectLst/>
                <a:latin typeface="Consolas" panose="020B0609020204030204" pitchFamily="49" charset="0"/>
              </a:rPr>
              <a:t>if</a:t>
            </a:r>
            <a:r>
              <a:rPr lang="en-US" altLang="zh-CN" sz="1600" b="0" dirty="0">
                <a:solidFill>
                  <a:srgbClr val="F8F8F2"/>
                </a:solidFill>
                <a:effectLst/>
                <a:latin typeface="Consolas" panose="020B0609020204030204" pitchFamily="49" charset="0"/>
              </a:rPr>
              <a:t> (</a:t>
            </a:r>
            <a:r>
              <a:rPr lang="en-US" altLang="zh-CN" sz="1600" b="0" dirty="0" err="1">
                <a:solidFill>
                  <a:srgbClr val="F8F8F2"/>
                </a:solidFill>
                <a:effectLst/>
                <a:latin typeface="Consolas" panose="020B0609020204030204" pitchFamily="49" charset="0"/>
              </a:rPr>
              <a:t>pickingPlayer</a:t>
            </a:r>
            <a:r>
              <a:rPr lang="en-US" altLang="zh-CN" sz="1600" b="0" dirty="0">
                <a:solidFill>
                  <a:srgbClr val="F8F8F2"/>
                </a:solidFill>
                <a:effectLst/>
                <a:latin typeface="Consolas" panose="020B0609020204030204" pitchFamily="49" charset="0"/>
              </a:rPr>
              <a:t> </a:t>
            </a:r>
            <a:r>
              <a:rPr lang="en-US" altLang="zh-CN" sz="1600" b="0" dirty="0">
                <a:solidFill>
                  <a:srgbClr val="50FA7B"/>
                </a:solidFill>
                <a:effectLst/>
                <a:latin typeface="Consolas" panose="020B0609020204030204" pitchFamily="49" charset="0"/>
              </a:rPr>
              <a:t>!=</a:t>
            </a:r>
            <a:r>
              <a:rPr lang="en-US" altLang="zh-CN" sz="1600" b="0" dirty="0">
                <a:solidFill>
                  <a:srgbClr val="F8F8F2"/>
                </a:solidFill>
                <a:effectLst/>
                <a:latin typeface="Consolas" panose="020B0609020204030204" pitchFamily="49" charset="0"/>
              </a:rPr>
              <a:t> </a:t>
            </a:r>
            <a:r>
              <a:rPr lang="en-US" altLang="zh-CN" sz="1600" b="0" dirty="0">
                <a:solidFill>
                  <a:srgbClr val="FF79C6"/>
                </a:solidFill>
                <a:effectLst/>
                <a:latin typeface="Consolas" panose="020B0609020204030204" pitchFamily="49" charset="0"/>
              </a:rPr>
              <a:t>null</a:t>
            </a:r>
            <a:r>
              <a:rPr lang="en-US" altLang="zh-CN" sz="1600" b="0" dirty="0">
                <a:solidFill>
                  <a:srgbClr val="F8F8F2"/>
                </a:solidFill>
                <a:effectLst/>
                <a:latin typeface="Consolas" panose="020B0609020204030204" pitchFamily="49" charset="0"/>
              </a:rPr>
              <a:t>)</a:t>
            </a:r>
          </a:p>
          <a:p>
            <a:r>
              <a:rPr lang="en-US" altLang="zh-CN" sz="1600" b="0" dirty="0">
                <a:solidFill>
                  <a:srgbClr val="F8F8F2"/>
                </a:solidFill>
                <a:effectLst/>
                <a:latin typeface="Consolas" panose="020B0609020204030204" pitchFamily="49" charset="0"/>
              </a:rPr>
              <a:t>    {</a:t>
            </a:r>
          </a:p>
          <a:p>
            <a:r>
              <a:rPr lang="en-US" altLang="zh-CN" sz="1600" b="0" dirty="0">
                <a:solidFill>
                  <a:srgbClr val="F8F8F2"/>
                </a:solidFill>
                <a:effectLst/>
                <a:latin typeface="Consolas" panose="020B0609020204030204" pitchFamily="49" charset="0"/>
              </a:rPr>
              <a:t>        </a:t>
            </a:r>
            <a:r>
              <a:rPr lang="en-US" altLang="zh-CN" sz="1600" b="0" dirty="0" err="1">
                <a:solidFill>
                  <a:srgbClr val="50FA7B"/>
                </a:solidFill>
                <a:effectLst/>
                <a:latin typeface="Consolas" panose="020B0609020204030204" pitchFamily="49" charset="0"/>
              </a:rPr>
              <a:t>OnPicked</a:t>
            </a:r>
            <a:r>
              <a:rPr lang="en-US" altLang="zh-CN" sz="1600" b="0" dirty="0">
                <a:solidFill>
                  <a:srgbClr val="F8F8F2"/>
                </a:solidFill>
                <a:effectLst/>
                <a:latin typeface="Consolas" panose="020B0609020204030204" pitchFamily="49" charset="0"/>
              </a:rPr>
              <a:t>(</a:t>
            </a:r>
            <a:r>
              <a:rPr lang="en-US" altLang="zh-CN" sz="1600" b="0" dirty="0" err="1">
                <a:solidFill>
                  <a:srgbClr val="F8F8F2"/>
                </a:solidFill>
                <a:effectLst/>
                <a:latin typeface="Consolas" panose="020B0609020204030204" pitchFamily="49" charset="0"/>
              </a:rPr>
              <a:t>pickingPlayer</a:t>
            </a:r>
            <a:r>
              <a:rPr lang="en-US" altLang="zh-CN" sz="1600" b="0" dirty="0">
                <a:solidFill>
                  <a:srgbClr val="F8F8F2"/>
                </a:solidFill>
                <a:effectLst/>
                <a:latin typeface="Consolas" panose="020B0609020204030204" pitchFamily="49" charset="0"/>
              </a:rPr>
              <a:t>);</a:t>
            </a:r>
          </a:p>
          <a:p>
            <a:r>
              <a:rPr lang="en-US" altLang="zh-CN" sz="1600" b="0" dirty="0">
                <a:solidFill>
                  <a:srgbClr val="F8F8F2"/>
                </a:solidFill>
                <a:effectLst/>
                <a:latin typeface="Consolas" panose="020B0609020204030204" pitchFamily="49" charset="0"/>
              </a:rPr>
              <a:t>        ……</a:t>
            </a:r>
            <a:br>
              <a:rPr lang="en-US" altLang="zh-CN" sz="1600" b="0" dirty="0">
                <a:solidFill>
                  <a:srgbClr val="F8F8F2"/>
                </a:solidFill>
                <a:effectLst/>
                <a:latin typeface="Consolas" panose="020B0609020204030204" pitchFamily="49" charset="0"/>
              </a:rPr>
            </a:br>
            <a:r>
              <a:rPr lang="en-US" altLang="zh-CN" sz="1600" b="0" dirty="0">
                <a:solidFill>
                  <a:srgbClr val="F8F8F2"/>
                </a:solidFill>
                <a:effectLst/>
                <a:latin typeface="Consolas" panose="020B0609020204030204" pitchFamily="49" charset="0"/>
              </a:rPr>
              <a:t>    }</a:t>
            </a:r>
          </a:p>
          <a:p>
            <a:r>
              <a:rPr lang="en-US" altLang="zh-CN" sz="1600" b="0" dirty="0">
                <a:solidFill>
                  <a:srgbClr val="F8F8F2"/>
                </a:solidFill>
                <a:effectLst/>
                <a:latin typeface="Consolas" panose="020B0609020204030204" pitchFamily="49" charset="0"/>
              </a:rPr>
              <a:t>}</a:t>
            </a:r>
          </a:p>
        </p:txBody>
      </p:sp>
      <p:pic>
        <p:nvPicPr>
          <p:cNvPr id="10" name="图片 9">
            <a:extLst>
              <a:ext uri="{FF2B5EF4-FFF2-40B4-BE49-F238E27FC236}">
                <a16:creationId xmlns:a16="http://schemas.microsoft.com/office/drawing/2014/main" id="{FAEDFC0D-C74B-EC0C-E11B-3E5E2059D150}"/>
              </a:ext>
            </a:extLst>
          </p:cNvPr>
          <p:cNvPicPr>
            <a:picLocks noChangeAspect="1"/>
          </p:cNvPicPr>
          <p:nvPr/>
        </p:nvPicPr>
        <p:blipFill>
          <a:blip r:embed="rId3"/>
          <a:stretch>
            <a:fillRect/>
          </a:stretch>
        </p:blipFill>
        <p:spPr>
          <a:xfrm>
            <a:off x="345650" y="3786170"/>
            <a:ext cx="10791273" cy="2456802"/>
          </a:xfrm>
          <a:prstGeom prst="rect">
            <a:avLst/>
          </a:prstGeom>
        </p:spPr>
      </p:pic>
    </p:spTree>
    <p:extLst>
      <p:ext uri="{BB962C8B-B14F-4D97-AF65-F5344CB8AC3E}">
        <p14:creationId xmlns:p14="http://schemas.microsoft.com/office/powerpoint/2010/main" val="23525847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err="1"/>
              <a:t>Rigidbody</a:t>
            </a:r>
            <a:endParaRPr lang="en-US" altLang="zh-CN" sz="2800" b="1" dirty="0"/>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https://docs.unity3d.com/cn/current/Manual/RigidbodiesOverview.html</a:t>
            </a:r>
            <a:endParaRPr lang="zh-CN" altLang="en-US" dirty="0"/>
          </a:p>
        </p:txBody>
      </p:sp>
      <p:pic>
        <p:nvPicPr>
          <p:cNvPr id="5" name="图片 4">
            <a:extLst>
              <a:ext uri="{FF2B5EF4-FFF2-40B4-BE49-F238E27FC236}">
                <a16:creationId xmlns:a16="http://schemas.microsoft.com/office/drawing/2014/main" id="{192D6336-BED5-AA6A-52DD-78FE7DD29E58}"/>
              </a:ext>
            </a:extLst>
          </p:cNvPr>
          <p:cNvPicPr>
            <a:picLocks noChangeAspect="1"/>
          </p:cNvPicPr>
          <p:nvPr/>
        </p:nvPicPr>
        <p:blipFill rotWithShape="1">
          <a:blip r:embed="rId3"/>
          <a:srcRect b="11806"/>
          <a:stretch/>
        </p:blipFill>
        <p:spPr>
          <a:xfrm>
            <a:off x="345650" y="1288426"/>
            <a:ext cx="10810030" cy="3452621"/>
          </a:xfrm>
          <a:prstGeom prst="rect">
            <a:avLst/>
          </a:prstGeom>
        </p:spPr>
      </p:pic>
    </p:spTree>
    <p:extLst>
      <p:ext uri="{BB962C8B-B14F-4D97-AF65-F5344CB8AC3E}">
        <p14:creationId xmlns:p14="http://schemas.microsoft.com/office/powerpoint/2010/main" val="250610165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err="1"/>
              <a:t>Rigidbody</a:t>
            </a:r>
            <a:endParaRPr lang="en-US" altLang="zh-CN" sz="2800" b="1" dirty="0"/>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https://docs.unity3d.com/cn/current/Manual/class-Rigidbody.html</a:t>
            </a:r>
            <a:endParaRPr lang="zh-CN" altLang="en-US" dirty="0"/>
          </a:p>
        </p:txBody>
      </p:sp>
      <p:pic>
        <p:nvPicPr>
          <p:cNvPr id="4" name="图片 3">
            <a:extLst>
              <a:ext uri="{FF2B5EF4-FFF2-40B4-BE49-F238E27FC236}">
                <a16:creationId xmlns:a16="http://schemas.microsoft.com/office/drawing/2014/main" id="{996F6AD6-76CE-7F3A-F2F3-FB3101F75CEA}"/>
              </a:ext>
            </a:extLst>
          </p:cNvPr>
          <p:cNvPicPr>
            <a:picLocks noChangeAspect="1"/>
          </p:cNvPicPr>
          <p:nvPr/>
        </p:nvPicPr>
        <p:blipFill>
          <a:blip r:embed="rId3"/>
          <a:stretch>
            <a:fillRect/>
          </a:stretch>
        </p:blipFill>
        <p:spPr>
          <a:xfrm>
            <a:off x="345650" y="1163771"/>
            <a:ext cx="11167839" cy="4986991"/>
          </a:xfrm>
          <a:prstGeom prst="rect">
            <a:avLst/>
          </a:prstGeom>
        </p:spPr>
      </p:pic>
    </p:spTree>
    <p:extLst>
      <p:ext uri="{BB962C8B-B14F-4D97-AF65-F5344CB8AC3E}">
        <p14:creationId xmlns:p14="http://schemas.microsoft.com/office/powerpoint/2010/main" val="40160671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Canvas</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https://docs.unity3d.com/cn/current/Manual/UICanvas.html</a:t>
            </a:r>
            <a:endParaRPr lang="zh-CN" altLang="en-US" dirty="0"/>
          </a:p>
        </p:txBody>
      </p:sp>
      <p:pic>
        <p:nvPicPr>
          <p:cNvPr id="11" name="图片 10">
            <a:extLst>
              <a:ext uri="{FF2B5EF4-FFF2-40B4-BE49-F238E27FC236}">
                <a16:creationId xmlns:a16="http://schemas.microsoft.com/office/drawing/2014/main" id="{BC225537-35CE-9538-B2F4-7E5151F36BF7}"/>
              </a:ext>
            </a:extLst>
          </p:cNvPr>
          <p:cNvPicPr>
            <a:picLocks noChangeAspect="1"/>
          </p:cNvPicPr>
          <p:nvPr/>
        </p:nvPicPr>
        <p:blipFill>
          <a:blip r:embed="rId3"/>
          <a:stretch>
            <a:fillRect/>
          </a:stretch>
        </p:blipFill>
        <p:spPr>
          <a:xfrm>
            <a:off x="7808947" y="1320702"/>
            <a:ext cx="3599657" cy="4845693"/>
          </a:xfrm>
          <a:prstGeom prst="rect">
            <a:avLst/>
          </a:prstGeom>
        </p:spPr>
      </p:pic>
      <p:pic>
        <p:nvPicPr>
          <p:cNvPr id="13" name="图片 12">
            <a:extLst>
              <a:ext uri="{FF2B5EF4-FFF2-40B4-BE49-F238E27FC236}">
                <a16:creationId xmlns:a16="http://schemas.microsoft.com/office/drawing/2014/main" id="{0802C80C-BDEE-C831-594B-1C5C61D565D0}"/>
              </a:ext>
            </a:extLst>
          </p:cNvPr>
          <p:cNvPicPr>
            <a:picLocks noChangeAspect="1"/>
          </p:cNvPicPr>
          <p:nvPr/>
        </p:nvPicPr>
        <p:blipFill>
          <a:blip r:embed="rId4"/>
          <a:stretch>
            <a:fillRect/>
          </a:stretch>
        </p:blipFill>
        <p:spPr>
          <a:xfrm>
            <a:off x="345650" y="1320702"/>
            <a:ext cx="7132919" cy="4845693"/>
          </a:xfrm>
          <a:prstGeom prst="rect">
            <a:avLst/>
          </a:prstGeom>
        </p:spPr>
      </p:pic>
    </p:spTree>
    <p:extLst>
      <p:ext uri="{BB962C8B-B14F-4D97-AF65-F5344CB8AC3E}">
        <p14:creationId xmlns:p14="http://schemas.microsoft.com/office/powerpoint/2010/main" val="25650107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Canvas</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https://docs.unity3d.com/cn/current/Manual/UICanvas.html</a:t>
            </a:r>
            <a:endParaRPr lang="zh-CN" altLang="en-US" dirty="0"/>
          </a:p>
        </p:txBody>
      </p:sp>
      <p:sp>
        <p:nvSpPr>
          <p:cNvPr id="3" name="文本框 2">
            <a:extLst>
              <a:ext uri="{FF2B5EF4-FFF2-40B4-BE49-F238E27FC236}">
                <a16:creationId xmlns:a16="http://schemas.microsoft.com/office/drawing/2014/main" id="{E6D5D31C-9498-015F-DDDA-461EB98CDCEA}"/>
              </a:ext>
            </a:extLst>
          </p:cNvPr>
          <p:cNvSpPr txBox="1"/>
          <p:nvPr/>
        </p:nvSpPr>
        <p:spPr>
          <a:xfrm>
            <a:off x="785053" y="1781574"/>
            <a:ext cx="4765995" cy="1200329"/>
          </a:xfrm>
          <a:prstGeom prst="rect">
            <a:avLst/>
          </a:prstGeom>
          <a:noFill/>
        </p:spPr>
        <p:txBody>
          <a:bodyPr wrap="square">
            <a:spAutoFit/>
          </a:bodyPr>
          <a:lstStyle/>
          <a:p>
            <a:r>
              <a:rPr lang="en-US" altLang="zh-CN" dirty="0">
                <a:solidFill>
                  <a:srgbClr val="333333"/>
                </a:solidFill>
                <a:latin typeface="宋体" panose="02010600030101010101" pitchFamily="2" charset="-122"/>
                <a:ea typeface="宋体" panose="02010600030101010101" pitchFamily="2" charset="-122"/>
              </a:rPr>
              <a:t>Canvas</a:t>
            </a:r>
            <a:r>
              <a:rPr lang="zh-CN" altLang="en-US" dirty="0">
                <a:solidFill>
                  <a:srgbClr val="333333"/>
                </a:solidFill>
                <a:latin typeface="宋体" panose="02010600030101010101" pitchFamily="2" charset="-122"/>
                <a:ea typeface="宋体" panose="02010600030101010101" pitchFamily="2" charset="-122"/>
              </a:rPr>
              <a:t>的三种渲染模式：</a:t>
            </a:r>
            <a:endParaRPr lang="en-US" altLang="zh-CN" dirty="0">
              <a:solidFill>
                <a:srgbClr val="333333"/>
              </a:solidFill>
              <a:latin typeface="宋体" panose="02010600030101010101" pitchFamily="2" charset="-122"/>
              <a:ea typeface="宋体" panose="02010600030101010101" pitchFamily="2" charset="-122"/>
            </a:endParaRPr>
          </a:p>
          <a:p>
            <a:pPr marL="342900" indent="-342900">
              <a:buAutoNum type="arabicPeriod"/>
            </a:pPr>
            <a:r>
              <a:rPr lang="zh-CN" altLang="en-US" dirty="0">
                <a:latin typeface="宋体" panose="02010600030101010101" pitchFamily="2" charset="-122"/>
                <a:ea typeface="宋体" panose="02010600030101010101" pitchFamily="2" charset="-122"/>
              </a:rPr>
              <a:t>画布放置于在场景之上渲染的屏幕上</a:t>
            </a:r>
            <a:endParaRPr lang="en-US" altLang="zh-CN" dirty="0">
              <a:latin typeface="宋体" panose="02010600030101010101" pitchFamily="2" charset="-122"/>
              <a:ea typeface="宋体" panose="02010600030101010101" pitchFamily="2" charset="-122"/>
            </a:endParaRPr>
          </a:p>
          <a:p>
            <a:pPr marL="342900" indent="-342900">
              <a:buAutoNum type="arabicPeriod"/>
            </a:pPr>
            <a:r>
              <a:rPr lang="zh-CN" altLang="en-US" dirty="0">
                <a:latin typeface="宋体" panose="02010600030101010101" pitchFamily="2" charset="-122"/>
                <a:ea typeface="宋体" panose="02010600030101010101" pitchFamily="2" charset="-122"/>
              </a:rPr>
              <a:t>画布的行为与场景中的所有其他对象相同</a:t>
            </a:r>
            <a:endParaRPr lang="en-US" altLang="zh-CN" dirty="0">
              <a:latin typeface="宋体" panose="02010600030101010101" pitchFamily="2" charset="-122"/>
              <a:ea typeface="宋体" panose="02010600030101010101" pitchFamily="2" charset="-122"/>
            </a:endParaRPr>
          </a:p>
          <a:p>
            <a:pPr marL="342900" indent="-342900">
              <a:buAutoNum type="arabicPeriod"/>
            </a:pPr>
            <a:r>
              <a:rPr lang="zh-CN" altLang="en-US" dirty="0">
                <a:latin typeface="宋体" panose="02010600030101010101" pitchFamily="2" charset="-122"/>
                <a:ea typeface="宋体" panose="02010600030101010101" pitchFamily="2" charset="-122"/>
              </a:rPr>
              <a:t>画布放置在指定摄像机前面的给定距离处</a:t>
            </a:r>
            <a:endParaRPr lang="en-US" altLang="zh-CN" dirty="0">
              <a:latin typeface="宋体" panose="02010600030101010101" pitchFamily="2" charset="-122"/>
              <a:ea typeface="宋体" panose="02010600030101010101" pitchFamily="2" charset="-122"/>
            </a:endParaRPr>
          </a:p>
        </p:txBody>
      </p:sp>
      <p:pic>
        <p:nvPicPr>
          <p:cNvPr id="1026" name="Picture 2" descr="Overlay UI rendered over scene objects">
            <a:extLst>
              <a:ext uri="{FF2B5EF4-FFF2-40B4-BE49-F238E27FC236}">
                <a16:creationId xmlns:a16="http://schemas.microsoft.com/office/drawing/2014/main" id="{842E01B7-1273-4ADB-CA14-9EA404F608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69449" y="1469555"/>
            <a:ext cx="4600575" cy="20574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amera mode UI with scene objects in front">
            <a:extLst>
              <a:ext uri="{FF2B5EF4-FFF2-40B4-BE49-F238E27FC236}">
                <a16:creationId xmlns:a16="http://schemas.microsoft.com/office/drawing/2014/main" id="{AA14F0E0-5EE3-C607-A556-491EADFCCF3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69449" y="4261242"/>
            <a:ext cx="4543425" cy="20574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World space UI intersecting scene objects">
            <a:extLst>
              <a:ext uri="{FF2B5EF4-FFF2-40B4-BE49-F238E27FC236}">
                <a16:creationId xmlns:a16="http://schemas.microsoft.com/office/drawing/2014/main" id="{2AF10DCF-1C31-F919-6CEF-04FB44572DC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05876" y="4396543"/>
            <a:ext cx="4324350" cy="1666875"/>
          </a:xfrm>
          <a:prstGeom prst="rect">
            <a:avLst/>
          </a:prstGeom>
          <a:noFill/>
          <a:extLst>
            <a:ext uri="{909E8E84-426E-40DD-AFC4-6F175D3DCCD1}">
              <a14:hiddenFill xmlns:a14="http://schemas.microsoft.com/office/drawing/2010/main">
                <a:solidFill>
                  <a:srgbClr val="FFFFFF"/>
                </a:solidFill>
              </a14:hiddenFill>
            </a:ext>
          </a:extLst>
        </p:spPr>
      </p:pic>
      <p:sp>
        <p:nvSpPr>
          <p:cNvPr id="7" name="文本框 6">
            <a:extLst>
              <a:ext uri="{FF2B5EF4-FFF2-40B4-BE49-F238E27FC236}">
                <a16:creationId xmlns:a16="http://schemas.microsoft.com/office/drawing/2014/main" id="{87BA94C4-3876-8A4B-0083-09F8A6979870}"/>
              </a:ext>
            </a:extLst>
          </p:cNvPr>
          <p:cNvSpPr txBox="1"/>
          <p:nvPr/>
        </p:nvSpPr>
        <p:spPr>
          <a:xfrm>
            <a:off x="6665270" y="6318642"/>
            <a:ext cx="3951781" cy="369332"/>
          </a:xfrm>
          <a:prstGeom prst="rect">
            <a:avLst/>
          </a:prstGeom>
          <a:noFill/>
        </p:spPr>
        <p:txBody>
          <a:bodyPr wrap="square">
            <a:spAutoFit/>
          </a:bodyPr>
          <a:lstStyle/>
          <a:p>
            <a:pPr algn="ctr"/>
            <a:r>
              <a:rPr lang="en-US" altLang="zh-CN" dirty="0"/>
              <a:t>3. Screen Space - Camera</a:t>
            </a:r>
            <a:endParaRPr lang="zh-CN" altLang="en-US" dirty="0"/>
          </a:p>
        </p:txBody>
      </p:sp>
      <p:sp>
        <p:nvSpPr>
          <p:cNvPr id="8" name="文本框 7">
            <a:extLst>
              <a:ext uri="{FF2B5EF4-FFF2-40B4-BE49-F238E27FC236}">
                <a16:creationId xmlns:a16="http://schemas.microsoft.com/office/drawing/2014/main" id="{71DE1199-B54D-E6F8-6F03-68DBF7B2EA75}"/>
              </a:ext>
            </a:extLst>
          </p:cNvPr>
          <p:cNvSpPr txBox="1"/>
          <p:nvPr/>
        </p:nvSpPr>
        <p:spPr>
          <a:xfrm>
            <a:off x="6693845" y="3522578"/>
            <a:ext cx="3951781" cy="369332"/>
          </a:xfrm>
          <a:prstGeom prst="rect">
            <a:avLst/>
          </a:prstGeom>
          <a:noFill/>
        </p:spPr>
        <p:txBody>
          <a:bodyPr wrap="square">
            <a:spAutoFit/>
          </a:bodyPr>
          <a:lstStyle/>
          <a:p>
            <a:pPr algn="ctr"/>
            <a:r>
              <a:rPr lang="en-US" altLang="zh-CN" dirty="0"/>
              <a:t>1. Screen Space - Overlay</a:t>
            </a:r>
            <a:endParaRPr lang="zh-CN" altLang="en-US" dirty="0"/>
          </a:p>
        </p:txBody>
      </p:sp>
      <p:sp>
        <p:nvSpPr>
          <p:cNvPr id="12" name="文本框 11">
            <a:extLst>
              <a:ext uri="{FF2B5EF4-FFF2-40B4-BE49-F238E27FC236}">
                <a16:creationId xmlns:a16="http://schemas.microsoft.com/office/drawing/2014/main" id="{AE8400F3-679B-71B7-C90F-5BF62E38EE5A}"/>
              </a:ext>
            </a:extLst>
          </p:cNvPr>
          <p:cNvSpPr txBox="1"/>
          <p:nvPr/>
        </p:nvSpPr>
        <p:spPr>
          <a:xfrm>
            <a:off x="1392580" y="6318642"/>
            <a:ext cx="3951781" cy="369332"/>
          </a:xfrm>
          <a:prstGeom prst="rect">
            <a:avLst/>
          </a:prstGeom>
          <a:noFill/>
        </p:spPr>
        <p:txBody>
          <a:bodyPr wrap="square">
            <a:spAutoFit/>
          </a:bodyPr>
          <a:lstStyle/>
          <a:p>
            <a:pPr algn="ctr"/>
            <a:r>
              <a:rPr lang="en-US" altLang="zh-CN" dirty="0"/>
              <a:t>2. World Space</a:t>
            </a:r>
            <a:endParaRPr lang="zh-CN" altLang="en-US" dirty="0"/>
          </a:p>
        </p:txBody>
      </p:sp>
    </p:spTree>
    <p:extLst>
      <p:ext uri="{BB962C8B-B14F-4D97-AF65-F5344CB8AC3E}">
        <p14:creationId xmlns:p14="http://schemas.microsoft.com/office/powerpoint/2010/main" val="36139092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Basic Layout</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https://docs.unity3d.com/cn/current/Manual/UIBasicLayout.html</a:t>
            </a:r>
            <a:endParaRPr lang="zh-CN" altLang="en-US" dirty="0"/>
          </a:p>
        </p:txBody>
      </p:sp>
      <p:pic>
        <p:nvPicPr>
          <p:cNvPr id="5" name="图片 4">
            <a:extLst>
              <a:ext uri="{FF2B5EF4-FFF2-40B4-BE49-F238E27FC236}">
                <a16:creationId xmlns:a16="http://schemas.microsoft.com/office/drawing/2014/main" id="{B257A7B4-E481-45D5-DBE2-D98C3922DD10}"/>
              </a:ext>
            </a:extLst>
          </p:cNvPr>
          <p:cNvPicPr>
            <a:picLocks noChangeAspect="1"/>
          </p:cNvPicPr>
          <p:nvPr/>
        </p:nvPicPr>
        <p:blipFill rotWithShape="1">
          <a:blip r:embed="rId3"/>
          <a:srcRect t="1173"/>
          <a:stretch/>
        </p:blipFill>
        <p:spPr>
          <a:xfrm>
            <a:off x="345650" y="3029448"/>
            <a:ext cx="5480380" cy="3429336"/>
          </a:xfrm>
          <a:prstGeom prst="rect">
            <a:avLst/>
          </a:prstGeom>
        </p:spPr>
      </p:pic>
      <p:pic>
        <p:nvPicPr>
          <p:cNvPr id="7" name="图片 6">
            <a:extLst>
              <a:ext uri="{FF2B5EF4-FFF2-40B4-BE49-F238E27FC236}">
                <a16:creationId xmlns:a16="http://schemas.microsoft.com/office/drawing/2014/main" id="{C202FF4F-63CD-E43D-9250-392053A1A74F}"/>
              </a:ext>
            </a:extLst>
          </p:cNvPr>
          <p:cNvPicPr>
            <a:picLocks noChangeAspect="1"/>
          </p:cNvPicPr>
          <p:nvPr/>
        </p:nvPicPr>
        <p:blipFill rotWithShape="1">
          <a:blip r:embed="rId4"/>
          <a:srcRect t="23854"/>
          <a:stretch/>
        </p:blipFill>
        <p:spPr>
          <a:xfrm>
            <a:off x="6365972" y="1624635"/>
            <a:ext cx="4976046" cy="4834148"/>
          </a:xfrm>
          <a:prstGeom prst="rect">
            <a:avLst/>
          </a:prstGeom>
        </p:spPr>
      </p:pic>
      <p:sp>
        <p:nvSpPr>
          <p:cNvPr id="8" name="矩形 7">
            <a:extLst>
              <a:ext uri="{FF2B5EF4-FFF2-40B4-BE49-F238E27FC236}">
                <a16:creationId xmlns:a16="http://schemas.microsoft.com/office/drawing/2014/main" id="{A0582BD6-D809-EF72-5263-2818B6729CDD}"/>
              </a:ext>
            </a:extLst>
          </p:cNvPr>
          <p:cNvSpPr/>
          <p:nvPr/>
        </p:nvSpPr>
        <p:spPr>
          <a:xfrm>
            <a:off x="258234" y="3428999"/>
            <a:ext cx="1475149" cy="1286123"/>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10" name="文本框 9">
            <a:extLst>
              <a:ext uri="{FF2B5EF4-FFF2-40B4-BE49-F238E27FC236}">
                <a16:creationId xmlns:a16="http://schemas.microsoft.com/office/drawing/2014/main" id="{9C6C5857-5E1B-AEB9-6F8C-5B846F0BDC46}"/>
              </a:ext>
            </a:extLst>
          </p:cNvPr>
          <p:cNvSpPr txBox="1"/>
          <p:nvPr/>
        </p:nvSpPr>
        <p:spPr>
          <a:xfrm>
            <a:off x="345650" y="1337306"/>
            <a:ext cx="5480379" cy="923330"/>
          </a:xfrm>
          <a:prstGeom prst="rect">
            <a:avLst/>
          </a:prstGeom>
          <a:noFill/>
        </p:spPr>
        <p:txBody>
          <a:bodyPr wrap="square">
            <a:spAutoFit/>
          </a:bodyPr>
          <a:lstStyle/>
          <a:p>
            <a:r>
              <a:rPr lang="zh-CN" altLang="en-US" dirty="0">
                <a:solidFill>
                  <a:srgbClr val="333333"/>
                </a:solidFill>
                <a:latin typeface="宋体" panose="02010600030101010101" pitchFamily="2" charset="-122"/>
                <a:ea typeface="宋体" panose="02010600030101010101" pitchFamily="2" charset="-122"/>
              </a:rPr>
              <a:t>需要了解的内容：</a:t>
            </a:r>
            <a:endParaRPr lang="en-US" altLang="zh-CN" dirty="0">
              <a:solidFill>
                <a:srgbClr val="333333"/>
              </a:solidFill>
              <a:latin typeface="宋体" panose="02010600030101010101" pitchFamily="2" charset="-122"/>
              <a:ea typeface="宋体" panose="02010600030101010101" pitchFamily="2" charset="-122"/>
            </a:endParaRPr>
          </a:p>
          <a:p>
            <a:r>
              <a:rPr lang="en-US" altLang="zh-CN" dirty="0" err="1">
                <a:solidFill>
                  <a:srgbClr val="333333"/>
                </a:solidFill>
                <a:latin typeface="宋体" panose="02010600030101010101" pitchFamily="2" charset="-122"/>
                <a:ea typeface="宋体" panose="02010600030101010101" pitchFamily="2" charset="-122"/>
              </a:rPr>
              <a:t>RectTransform</a:t>
            </a:r>
            <a:endParaRPr lang="en-US" altLang="zh-CN" dirty="0">
              <a:solidFill>
                <a:srgbClr val="333333"/>
              </a:solidFill>
              <a:latin typeface="宋体" panose="02010600030101010101" pitchFamily="2" charset="-122"/>
              <a:ea typeface="宋体" panose="02010600030101010101" pitchFamily="2" charset="-122"/>
            </a:endParaRPr>
          </a:p>
          <a:p>
            <a:r>
              <a:rPr lang="zh-CN" altLang="en-US" dirty="0">
                <a:solidFill>
                  <a:srgbClr val="333333"/>
                </a:solidFill>
                <a:latin typeface="宋体" panose="02010600030101010101" pitchFamily="2" charset="-122"/>
                <a:ea typeface="宋体" panose="02010600030101010101" pitchFamily="2" charset="-122"/>
              </a:rPr>
              <a:t>锚点、轴心、锚点预设</a:t>
            </a:r>
            <a:endParaRPr lang="en-US" altLang="zh-CN" dirty="0">
              <a:solidFill>
                <a:srgbClr val="333333"/>
              </a:solidFill>
              <a:latin typeface="宋体" panose="02010600030101010101" pitchFamily="2" charset="-122"/>
              <a:ea typeface="宋体" panose="02010600030101010101" pitchFamily="2" charset="-122"/>
            </a:endParaRPr>
          </a:p>
        </p:txBody>
      </p:sp>
    </p:spTree>
    <p:extLst>
      <p:ext uri="{BB962C8B-B14F-4D97-AF65-F5344CB8AC3E}">
        <p14:creationId xmlns:p14="http://schemas.microsoft.com/office/powerpoint/2010/main" val="38230799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Image</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https://docs.unity3d.com/cn/current/Manual/UIVisualComponents.html</a:t>
            </a:r>
            <a:endParaRPr lang="zh-CN" altLang="en-US" dirty="0"/>
          </a:p>
        </p:txBody>
      </p:sp>
      <p:pic>
        <p:nvPicPr>
          <p:cNvPr id="7" name="图片 6">
            <a:extLst>
              <a:ext uri="{FF2B5EF4-FFF2-40B4-BE49-F238E27FC236}">
                <a16:creationId xmlns:a16="http://schemas.microsoft.com/office/drawing/2014/main" id="{1EDDAEB3-DAEF-A7C5-001E-7B88AF846BA7}"/>
              </a:ext>
            </a:extLst>
          </p:cNvPr>
          <p:cNvPicPr>
            <a:picLocks noChangeAspect="1"/>
          </p:cNvPicPr>
          <p:nvPr/>
        </p:nvPicPr>
        <p:blipFill>
          <a:blip r:embed="rId3"/>
          <a:stretch>
            <a:fillRect/>
          </a:stretch>
        </p:blipFill>
        <p:spPr>
          <a:xfrm>
            <a:off x="7899829" y="1467824"/>
            <a:ext cx="3326088" cy="2912316"/>
          </a:xfrm>
          <a:prstGeom prst="rect">
            <a:avLst/>
          </a:prstGeom>
        </p:spPr>
      </p:pic>
      <p:pic>
        <p:nvPicPr>
          <p:cNvPr id="12" name="图片 11">
            <a:extLst>
              <a:ext uri="{FF2B5EF4-FFF2-40B4-BE49-F238E27FC236}">
                <a16:creationId xmlns:a16="http://schemas.microsoft.com/office/drawing/2014/main" id="{90FBFEB0-3F32-32D9-29A5-D1F60894484E}"/>
              </a:ext>
            </a:extLst>
          </p:cNvPr>
          <p:cNvPicPr>
            <a:picLocks noChangeAspect="1"/>
          </p:cNvPicPr>
          <p:nvPr/>
        </p:nvPicPr>
        <p:blipFill>
          <a:blip r:embed="rId4"/>
          <a:stretch>
            <a:fillRect/>
          </a:stretch>
        </p:blipFill>
        <p:spPr>
          <a:xfrm>
            <a:off x="345649" y="1467823"/>
            <a:ext cx="7064337" cy="2912316"/>
          </a:xfrm>
          <a:prstGeom prst="rect">
            <a:avLst/>
          </a:prstGeom>
        </p:spPr>
      </p:pic>
      <p:sp>
        <p:nvSpPr>
          <p:cNvPr id="13" name="矩形 12">
            <a:extLst>
              <a:ext uri="{FF2B5EF4-FFF2-40B4-BE49-F238E27FC236}">
                <a16:creationId xmlns:a16="http://schemas.microsoft.com/office/drawing/2014/main" id="{F68502F0-503C-F623-34C5-F90FB3DE88C8}"/>
              </a:ext>
            </a:extLst>
          </p:cNvPr>
          <p:cNvSpPr/>
          <p:nvPr/>
        </p:nvSpPr>
        <p:spPr>
          <a:xfrm>
            <a:off x="9309988" y="2979156"/>
            <a:ext cx="1915929" cy="309158"/>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15" name="文本框 14">
            <a:extLst>
              <a:ext uri="{FF2B5EF4-FFF2-40B4-BE49-F238E27FC236}">
                <a16:creationId xmlns:a16="http://schemas.microsoft.com/office/drawing/2014/main" id="{67F57DD3-5C42-E09D-E01C-340709097B87}"/>
              </a:ext>
            </a:extLst>
          </p:cNvPr>
          <p:cNvSpPr txBox="1"/>
          <p:nvPr/>
        </p:nvSpPr>
        <p:spPr>
          <a:xfrm>
            <a:off x="345649" y="4871889"/>
            <a:ext cx="10136554" cy="1323439"/>
          </a:xfrm>
          <a:prstGeom prst="rect">
            <a:avLst/>
          </a:prstGeom>
          <a:solidFill>
            <a:schemeClr val="tx1">
              <a:lumMod val="75000"/>
              <a:lumOff val="25000"/>
            </a:schemeClr>
          </a:solidFill>
        </p:spPr>
        <p:txBody>
          <a:bodyPr wrap="square">
            <a:spAutoFit/>
          </a:bodyPr>
          <a:lstStyle/>
          <a:p>
            <a:r>
              <a:rPr lang="en-US" altLang="zh-CN" sz="1600" dirty="0">
                <a:solidFill>
                  <a:srgbClr val="F8F8F2"/>
                </a:solidFill>
                <a:latin typeface="Consolas" panose="020B0609020204030204" pitchFamily="49" charset="0"/>
              </a:rPr>
              <a:t>Assets\FPS\Scripts\UI\</a:t>
            </a:r>
            <a:r>
              <a:rPr lang="en-US" altLang="zh-CN" sz="1600" dirty="0" err="1">
                <a:solidFill>
                  <a:srgbClr val="F8F8F2"/>
                </a:solidFill>
                <a:latin typeface="Consolas" panose="020B0609020204030204" pitchFamily="49" charset="0"/>
              </a:rPr>
              <a:t>WorldspaceHealthBar.cs</a:t>
            </a:r>
            <a:endParaRPr lang="en-US" altLang="zh-CN" sz="1600" dirty="0">
              <a:solidFill>
                <a:srgbClr val="F8F8F2"/>
              </a:solidFill>
              <a:latin typeface="Consolas" panose="020B0609020204030204" pitchFamily="49" charset="0"/>
            </a:endParaRPr>
          </a:p>
          <a:p>
            <a:r>
              <a:rPr lang="en-US" altLang="zh-CN" sz="1600" b="0" dirty="0">
                <a:solidFill>
                  <a:srgbClr val="FF79C6"/>
                </a:solidFill>
                <a:effectLst/>
                <a:latin typeface="Consolas" panose="020B0609020204030204" pitchFamily="49" charset="0"/>
              </a:rPr>
              <a:t>	public</a:t>
            </a:r>
            <a:r>
              <a:rPr lang="en-US" altLang="zh-CN" sz="1600" b="0" dirty="0">
                <a:solidFill>
                  <a:srgbClr val="F8F8F2"/>
                </a:solidFill>
                <a:effectLst/>
                <a:latin typeface="Consolas" panose="020B0609020204030204" pitchFamily="49" charset="0"/>
              </a:rPr>
              <a:t> </a:t>
            </a:r>
            <a:r>
              <a:rPr lang="en-US" altLang="zh-CN" sz="1600" b="0" dirty="0">
                <a:solidFill>
                  <a:srgbClr val="8BE9FD"/>
                </a:solidFill>
                <a:effectLst/>
                <a:latin typeface="Consolas" panose="020B0609020204030204" pitchFamily="49" charset="0"/>
              </a:rPr>
              <a:t>Image</a:t>
            </a:r>
            <a:r>
              <a:rPr lang="en-US" altLang="zh-CN" sz="1600" b="0" dirty="0">
                <a:solidFill>
                  <a:srgbClr val="F8F8F2"/>
                </a:solidFill>
                <a:effectLst/>
                <a:latin typeface="Consolas" panose="020B0609020204030204" pitchFamily="49" charset="0"/>
              </a:rPr>
              <a:t> </a:t>
            </a:r>
            <a:r>
              <a:rPr lang="en-US" altLang="zh-CN" sz="1600" b="0" dirty="0" err="1">
                <a:solidFill>
                  <a:srgbClr val="F8F8F2"/>
                </a:solidFill>
                <a:effectLst/>
                <a:latin typeface="Consolas" panose="020B0609020204030204" pitchFamily="49" charset="0"/>
              </a:rPr>
              <a:t>HealthBarImage</a:t>
            </a:r>
            <a:r>
              <a:rPr lang="en-US" altLang="zh-CN" sz="1600" b="0" dirty="0">
                <a:solidFill>
                  <a:srgbClr val="F8F8F2"/>
                </a:solidFill>
                <a:effectLst/>
                <a:latin typeface="Consolas" panose="020B0609020204030204" pitchFamily="49" charset="0"/>
              </a:rPr>
              <a:t>;</a:t>
            </a:r>
          </a:p>
          <a:p>
            <a:r>
              <a:rPr lang="en-US" altLang="zh-CN" sz="1600" dirty="0">
                <a:solidFill>
                  <a:srgbClr val="F8F8F2"/>
                </a:solidFill>
                <a:latin typeface="Consolas" panose="020B0609020204030204" pitchFamily="49" charset="0"/>
              </a:rPr>
              <a:t>	……</a:t>
            </a:r>
            <a:endParaRPr lang="en-US" altLang="zh-CN" sz="1600" b="0" dirty="0">
              <a:solidFill>
                <a:srgbClr val="F8F8F2"/>
              </a:solidFill>
              <a:effectLst/>
              <a:latin typeface="Consolas" panose="020B0609020204030204" pitchFamily="49" charset="0"/>
            </a:endParaRPr>
          </a:p>
          <a:p>
            <a:r>
              <a:rPr lang="en-US" altLang="zh-CN" sz="1600" b="0" dirty="0">
                <a:solidFill>
                  <a:srgbClr val="6272A4"/>
                </a:solidFill>
                <a:effectLst/>
                <a:latin typeface="Consolas" panose="020B0609020204030204" pitchFamily="49" charset="0"/>
              </a:rPr>
              <a:t>	// update health bar value</a:t>
            </a:r>
            <a:endParaRPr lang="en-US" altLang="zh-CN" sz="1600" b="0" dirty="0">
              <a:solidFill>
                <a:srgbClr val="F8F8F2"/>
              </a:solidFill>
              <a:effectLst/>
              <a:latin typeface="Consolas" panose="020B0609020204030204" pitchFamily="49" charset="0"/>
            </a:endParaRPr>
          </a:p>
          <a:p>
            <a:r>
              <a:rPr lang="en-US" altLang="zh-CN" sz="1600" b="0" dirty="0">
                <a:solidFill>
                  <a:srgbClr val="F8F8F2"/>
                </a:solidFill>
                <a:effectLst/>
                <a:latin typeface="Consolas" panose="020B0609020204030204" pitchFamily="49" charset="0"/>
              </a:rPr>
              <a:t>	</a:t>
            </a:r>
            <a:r>
              <a:rPr lang="en-US" altLang="zh-CN" sz="1600" b="0" dirty="0" err="1">
                <a:solidFill>
                  <a:srgbClr val="F8F8F2"/>
                </a:solidFill>
                <a:effectLst/>
                <a:latin typeface="Consolas" panose="020B0609020204030204" pitchFamily="49" charset="0"/>
              </a:rPr>
              <a:t>HealthBarImage</a:t>
            </a:r>
            <a:r>
              <a:rPr lang="en-US" altLang="zh-CN" sz="1600" b="0" dirty="0" err="1">
                <a:solidFill>
                  <a:srgbClr val="FF79C6"/>
                </a:solidFill>
                <a:effectLst/>
                <a:latin typeface="Consolas" panose="020B0609020204030204" pitchFamily="49" charset="0"/>
              </a:rPr>
              <a:t>.</a:t>
            </a:r>
            <a:r>
              <a:rPr lang="en-US" altLang="zh-CN" sz="1600" b="0" dirty="0" err="1">
                <a:solidFill>
                  <a:srgbClr val="F8F8F2"/>
                </a:solidFill>
                <a:effectLst/>
                <a:latin typeface="Consolas" panose="020B0609020204030204" pitchFamily="49" charset="0"/>
              </a:rPr>
              <a:t>fillAmount</a:t>
            </a:r>
            <a:r>
              <a:rPr lang="en-US" altLang="zh-CN" sz="1600" b="0" dirty="0">
                <a:solidFill>
                  <a:srgbClr val="F8F8F2"/>
                </a:solidFill>
                <a:effectLst/>
                <a:latin typeface="Consolas" panose="020B0609020204030204" pitchFamily="49" charset="0"/>
              </a:rPr>
              <a:t> </a:t>
            </a:r>
            <a:r>
              <a:rPr lang="en-US" altLang="zh-CN" sz="1600" b="0" dirty="0">
                <a:solidFill>
                  <a:srgbClr val="FF79C6"/>
                </a:solidFill>
                <a:effectLst/>
                <a:latin typeface="Consolas" panose="020B0609020204030204" pitchFamily="49" charset="0"/>
              </a:rPr>
              <a:t>=</a:t>
            </a:r>
            <a:r>
              <a:rPr lang="en-US" altLang="zh-CN" sz="1600" b="0" dirty="0">
                <a:solidFill>
                  <a:srgbClr val="F8F8F2"/>
                </a:solidFill>
                <a:effectLst/>
                <a:latin typeface="Consolas" panose="020B0609020204030204" pitchFamily="49" charset="0"/>
              </a:rPr>
              <a:t> </a:t>
            </a:r>
            <a:r>
              <a:rPr lang="en-US" altLang="zh-CN" sz="1600" b="0" dirty="0" err="1">
                <a:solidFill>
                  <a:srgbClr val="F8F8F2"/>
                </a:solidFill>
                <a:effectLst/>
                <a:latin typeface="Consolas" panose="020B0609020204030204" pitchFamily="49" charset="0"/>
              </a:rPr>
              <a:t>Health</a:t>
            </a:r>
            <a:r>
              <a:rPr lang="en-US" altLang="zh-CN" sz="1600" b="0" dirty="0" err="1">
                <a:solidFill>
                  <a:srgbClr val="FF79C6"/>
                </a:solidFill>
                <a:effectLst/>
                <a:latin typeface="Consolas" panose="020B0609020204030204" pitchFamily="49" charset="0"/>
              </a:rPr>
              <a:t>.</a:t>
            </a:r>
            <a:r>
              <a:rPr lang="en-US" altLang="zh-CN" sz="1600" b="0" dirty="0" err="1">
                <a:solidFill>
                  <a:srgbClr val="F8F8F2"/>
                </a:solidFill>
                <a:effectLst/>
                <a:latin typeface="Consolas" panose="020B0609020204030204" pitchFamily="49" charset="0"/>
              </a:rPr>
              <a:t>CurrentHealth</a:t>
            </a:r>
            <a:r>
              <a:rPr lang="en-US" altLang="zh-CN" sz="1600" b="0" dirty="0">
                <a:solidFill>
                  <a:srgbClr val="F8F8F2"/>
                </a:solidFill>
                <a:effectLst/>
                <a:latin typeface="Consolas" panose="020B0609020204030204" pitchFamily="49" charset="0"/>
              </a:rPr>
              <a:t> </a:t>
            </a:r>
            <a:r>
              <a:rPr lang="en-US" altLang="zh-CN" sz="1600" b="0" dirty="0">
                <a:solidFill>
                  <a:srgbClr val="FF79C6"/>
                </a:solidFill>
                <a:effectLst/>
                <a:latin typeface="Consolas" panose="020B0609020204030204" pitchFamily="49" charset="0"/>
              </a:rPr>
              <a:t>/</a:t>
            </a:r>
            <a:r>
              <a:rPr lang="en-US" altLang="zh-CN" sz="1600" b="0" dirty="0">
                <a:solidFill>
                  <a:srgbClr val="F8F8F2"/>
                </a:solidFill>
                <a:effectLst/>
                <a:latin typeface="Consolas" panose="020B0609020204030204" pitchFamily="49" charset="0"/>
              </a:rPr>
              <a:t> </a:t>
            </a:r>
            <a:r>
              <a:rPr lang="en-US" altLang="zh-CN" sz="1600" b="0" dirty="0" err="1">
                <a:solidFill>
                  <a:srgbClr val="F8F8F2"/>
                </a:solidFill>
                <a:effectLst/>
                <a:latin typeface="Consolas" panose="020B0609020204030204" pitchFamily="49" charset="0"/>
              </a:rPr>
              <a:t>Health</a:t>
            </a:r>
            <a:r>
              <a:rPr lang="en-US" altLang="zh-CN" sz="1600" b="0" dirty="0" err="1">
                <a:solidFill>
                  <a:srgbClr val="FF79C6"/>
                </a:solidFill>
                <a:effectLst/>
                <a:latin typeface="Consolas" panose="020B0609020204030204" pitchFamily="49" charset="0"/>
              </a:rPr>
              <a:t>.</a:t>
            </a:r>
            <a:r>
              <a:rPr lang="en-US" altLang="zh-CN" sz="1600" b="0" dirty="0" err="1">
                <a:solidFill>
                  <a:srgbClr val="F8F8F2"/>
                </a:solidFill>
                <a:effectLst/>
                <a:latin typeface="Consolas" panose="020B0609020204030204" pitchFamily="49" charset="0"/>
              </a:rPr>
              <a:t>MaxHealth</a:t>
            </a:r>
            <a:r>
              <a:rPr lang="en-US" altLang="zh-CN" sz="1600" b="0" dirty="0">
                <a:solidFill>
                  <a:srgbClr val="F8F8F2"/>
                </a:solidFill>
                <a:effectLst/>
                <a:latin typeface="Consolas" panose="020B0609020204030204" pitchFamily="49" charset="0"/>
              </a:rPr>
              <a:t>;</a:t>
            </a:r>
          </a:p>
        </p:txBody>
      </p:sp>
    </p:spTree>
    <p:extLst>
      <p:ext uri="{BB962C8B-B14F-4D97-AF65-F5344CB8AC3E}">
        <p14:creationId xmlns:p14="http://schemas.microsoft.com/office/powerpoint/2010/main" val="41400281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954107"/>
          </a:xfrm>
          <a:prstGeom prst="rect">
            <a:avLst/>
          </a:prstGeom>
          <a:noFill/>
        </p:spPr>
        <p:txBody>
          <a:bodyPr wrap="square" rtlCol="0">
            <a:spAutoFit/>
          </a:bodyPr>
          <a:lstStyle/>
          <a:p>
            <a:r>
              <a:rPr lang="zh-CN" altLang="en-US" sz="2800" b="1" dirty="0"/>
              <a:t>作业 </a:t>
            </a:r>
            <a:r>
              <a:rPr lang="en-US" altLang="zh-CN" sz="2800" b="1" dirty="0"/>
              <a:t>- </a:t>
            </a:r>
            <a:r>
              <a:rPr lang="zh-CN" altLang="en-US" sz="2800" b="1" dirty="0"/>
              <a:t>实验</a:t>
            </a:r>
            <a:r>
              <a:rPr lang="en-US" altLang="zh-CN" sz="2800" b="1" dirty="0"/>
              <a:t>3</a:t>
            </a:r>
          </a:p>
          <a:p>
            <a:endParaRPr lang="en-US" altLang="zh-CN" sz="2800" b="1" dirty="0"/>
          </a:p>
        </p:txBody>
      </p:sp>
      <p:sp>
        <p:nvSpPr>
          <p:cNvPr id="4" name="文本框 3">
            <a:extLst>
              <a:ext uri="{FF2B5EF4-FFF2-40B4-BE49-F238E27FC236}">
                <a16:creationId xmlns:a16="http://schemas.microsoft.com/office/drawing/2014/main" id="{63534204-E237-4EE0-9FED-149F9FCC2753}"/>
              </a:ext>
            </a:extLst>
          </p:cNvPr>
          <p:cNvSpPr txBox="1"/>
          <p:nvPr/>
        </p:nvSpPr>
        <p:spPr>
          <a:xfrm>
            <a:off x="1159417" y="1085219"/>
            <a:ext cx="10202764" cy="5216813"/>
          </a:xfrm>
          <a:prstGeom prst="rect">
            <a:avLst/>
          </a:prstGeom>
          <a:noFill/>
        </p:spPr>
        <p:txBody>
          <a:bodyPr wrap="square">
            <a:spAutoFit/>
          </a:bodyPr>
          <a:lstStyle/>
          <a:p>
            <a:pPr algn="just">
              <a:lnSpc>
                <a:spcPct val="150000"/>
              </a:lnSpc>
            </a:pPr>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参考相关教程，</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使用</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Unity</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制作一个应用程序。程序需要满足以下几点要求：</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zh-CN" altLang="en-US" kern="100" dirty="0">
                <a:latin typeface="等线" panose="02010600030101010101" pitchFamily="2" charset="-122"/>
                <a:ea typeface="宋体" panose="02010600030101010101" pitchFamily="2" charset="-122"/>
                <a:cs typeface="Times New Roman" panose="02020603050405020304" pitchFamily="18" charset="0"/>
              </a:rPr>
              <a:t>使用大小不同的长方体制作预制体，搭建一个简易地图，并放入障碍物</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zh-CN" altLang="en-US" kern="100" dirty="0">
                <a:latin typeface="等线" panose="02010600030101010101" pitchFamily="2" charset="-122"/>
                <a:ea typeface="宋体" panose="02010600030101010101" pitchFamily="2" charset="-122"/>
                <a:cs typeface="Times New Roman" panose="02020603050405020304" pitchFamily="18" charset="0"/>
              </a:rPr>
              <a:t>加入第一人称人物，并实现视角转动、走动、跳跃，点击鼠标人物可以射出子弹物体</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使用图片填充实现人物血条和弹药量</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UI</a:t>
            </a:r>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，实现弹药消耗和装填的机制并体现到</a:t>
            </a:r>
            <a:r>
              <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rPr>
              <a:t>UI</a:t>
            </a:r>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上</a:t>
            </a:r>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lnSpc>
                <a:spcPct val="150000"/>
              </a:lnSpc>
              <a:buFont typeface="+mj-lt"/>
              <a:buAutoNum type="arabicPeriod"/>
            </a:pPr>
            <a:r>
              <a:rPr lang="zh-CN" altLang="en-US" kern="100" dirty="0">
                <a:latin typeface="等线" panose="02010600030101010101" pitchFamily="2" charset="-122"/>
                <a:ea typeface="宋体" panose="02010600030101010101" pitchFamily="2" charset="-122"/>
                <a:cs typeface="Times New Roman" panose="02020603050405020304" pitchFamily="18" charset="0"/>
              </a:rPr>
              <a:t>在场景中加入靶子物体，该物体被子弹击中后两者会消失。</a:t>
            </a:r>
            <a:endParaRPr lang="en-US" altLang="zh-CN" kern="100" dirty="0">
              <a:latin typeface="等线" panose="02010600030101010101" pitchFamily="2" charset="-122"/>
              <a:ea typeface="宋体" panose="02010600030101010101" pitchFamily="2" charset="-122"/>
              <a:cs typeface="Times New Roman" panose="02020603050405020304" pitchFamily="18" charset="0"/>
            </a:endParaRPr>
          </a:p>
          <a:p>
            <a:pPr marL="342900" lvl="0" indent="-342900" algn="just">
              <a:lnSpc>
                <a:spcPct val="150000"/>
              </a:lnSpc>
              <a:buFont typeface="+mj-lt"/>
              <a:buAutoNum type="arabicPeriod"/>
            </a:pP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lnSpc>
                <a:spcPct val="150000"/>
              </a:lnSpc>
            </a:pPr>
            <a:r>
              <a:rPr lang="zh-CN" altLang="en-US" kern="100" dirty="0">
                <a:solidFill>
                  <a:srgbClr val="FF0000"/>
                </a:solidFill>
                <a:latin typeface="等线" panose="02010600030101010101" pitchFamily="2" charset="-122"/>
                <a:ea typeface="宋体" panose="02010600030101010101" pitchFamily="2" charset="-122"/>
                <a:cs typeface="Times New Roman" panose="02020603050405020304" pitchFamily="18" charset="0"/>
              </a:rPr>
              <a:t>不允许使用外部包的内容实现，包括</a:t>
            </a:r>
            <a:r>
              <a:rPr lang="en-US" altLang="zh-CN" kern="100" dirty="0">
                <a:solidFill>
                  <a:srgbClr val="FF0000"/>
                </a:solidFill>
                <a:latin typeface="等线" panose="02010600030101010101" pitchFamily="2" charset="-122"/>
                <a:ea typeface="宋体" panose="02010600030101010101" pitchFamily="2" charset="-122"/>
                <a:cs typeface="Times New Roman" panose="02020603050405020304" pitchFamily="18" charset="0"/>
              </a:rPr>
              <a:t>Microgame</a:t>
            </a:r>
            <a:r>
              <a:rPr lang="zh-CN" altLang="en-US" kern="100" dirty="0">
                <a:solidFill>
                  <a:srgbClr val="FF0000"/>
                </a:solidFill>
                <a:latin typeface="等线" panose="02010600030101010101" pitchFamily="2" charset="-122"/>
                <a:ea typeface="宋体" panose="02010600030101010101" pitchFamily="2" charset="-122"/>
                <a:cs typeface="Times New Roman" panose="02020603050405020304" pitchFamily="18" charset="0"/>
              </a:rPr>
              <a:t>；这个作业没有美观度要求。</a:t>
            </a:r>
            <a:endParaRPr lang="en-US" altLang="zh-CN" kern="100" dirty="0">
              <a:solidFill>
                <a:srgbClr val="FF0000"/>
              </a:solidFill>
              <a:latin typeface="等线" panose="02010600030101010101" pitchFamily="2" charset="-122"/>
              <a:ea typeface="宋体" panose="02010600030101010101" pitchFamily="2" charset="-122"/>
              <a:cs typeface="Times New Roman" panose="02020603050405020304" pitchFamily="18" charset="0"/>
            </a:endParaRPr>
          </a:p>
          <a:p>
            <a:pPr algn="just">
              <a:lnSpc>
                <a:spcPct val="150000"/>
              </a:lnSpc>
            </a:pPr>
            <a:r>
              <a:rPr lang="zh-CN" altLang="en-US" kern="100" dirty="0">
                <a:solidFill>
                  <a:srgbClr val="FF0000"/>
                </a:solidFill>
                <a:latin typeface="等线" panose="02010600030101010101" pitchFamily="2" charset="-122"/>
                <a:ea typeface="宋体" panose="02010600030101010101" pitchFamily="2" charset="-122"/>
                <a:cs typeface="Times New Roman" panose="02020603050405020304" pitchFamily="18" charset="0"/>
              </a:rPr>
              <a:t>提交一个</a:t>
            </a:r>
            <a:r>
              <a:rPr lang="en-US" altLang="zh-CN" kern="100" dirty="0">
                <a:solidFill>
                  <a:srgbClr val="FF0000"/>
                </a:solidFill>
                <a:latin typeface="等线" panose="02010600030101010101" pitchFamily="2" charset="-122"/>
                <a:ea typeface="宋体" panose="02010600030101010101" pitchFamily="2" charset="-122"/>
                <a:cs typeface="Times New Roman" panose="02020603050405020304" pitchFamily="18" charset="0"/>
              </a:rPr>
              <a:t>Readme</a:t>
            </a:r>
            <a:r>
              <a:rPr lang="zh-CN" altLang="en-US" kern="100" dirty="0">
                <a:solidFill>
                  <a:srgbClr val="FF0000"/>
                </a:solidFill>
                <a:latin typeface="等线" panose="02010600030101010101" pitchFamily="2" charset="-122"/>
                <a:ea typeface="宋体" panose="02010600030101010101" pitchFamily="2" charset="-122"/>
                <a:cs typeface="Times New Roman" panose="02020603050405020304" pitchFamily="18" charset="0"/>
              </a:rPr>
              <a:t>文件，对你的工程进行解释。请尽量保证你的程序是独特的</a:t>
            </a:r>
            <a:r>
              <a:rPr lang="zh-CN" altLang="en-US" kern="100" dirty="0">
                <a:latin typeface="等线" panose="02010600030101010101" pitchFamily="2" charset="-122"/>
                <a:ea typeface="宋体" panose="02010600030101010101" pitchFamily="2" charset="-122"/>
                <a:cs typeface="Times New Roman" panose="02020603050405020304" pitchFamily="18" charset="0"/>
              </a:rPr>
              <a:t>。</a:t>
            </a:r>
            <a:endParaRPr lang="en-US" altLang="zh-CN" kern="100" dirty="0">
              <a:latin typeface="等线" panose="02010600030101010101" pitchFamily="2" charset="-122"/>
              <a:ea typeface="宋体" panose="02010600030101010101" pitchFamily="2" charset="-122"/>
              <a:cs typeface="Times New Roman" panose="02020603050405020304" pitchFamily="18" charset="0"/>
            </a:endParaRPr>
          </a:p>
          <a:p>
            <a:pPr algn="just">
              <a:lnSpc>
                <a:spcPct val="150000"/>
              </a:lnSpc>
            </a:pP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宋体" panose="02010600030101010101" pitchFamily="2" charset="-122"/>
                <a:cs typeface="Times New Roman" panose="02020603050405020304" pitchFamily="18" charset="0"/>
              </a:rPr>
              <a:t>注意：本次作业为个人作业。</a:t>
            </a:r>
            <a:endParaRPr lang="en-US" altLang="zh-CN" sz="1800" kern="100" dirty="0">
              <a:effectLst/>
              <a:latin typeface="等线" panose="02010600030101010101" pitchFamily="2" charset="-122"/>
              <a:ea typeface="宋体" panose="02010600030101010101" pitchFamily="2" charset="-122"/>
              <a:cs typeface="Times New Roman" panose="02020603050405020304" pitchFamily="18" charset="0"/>
            </a:endParaRPr>
          </a:p>
          <a:p>
            <a:pPr algn="just"/>
            <a:r>
              <a:rPr lang="zh-CN" altLang="en-US" kern="100" dirty="0">
                <a:latin typeface="等线" panose="02010600030101010101" pitchFamily="2" charset="-122"/>
                <a:ea typeface="宋体" panose="02010600030101010101" pitchFamily="2" charset="-122"/>
                <a:cs typeface="Times New Roman" panose="02020603050405020304" pitchFamily="18" charset="0"/>
              </a:rPr>
              <a:t>截止时间：</a:t>
            </a:r>
            <a:r>
              <a:rPr lang="en-US" altLang="zh-CN" kern="100" dirty="0">
                <a:latin typeface="等线" panose="02010600030101010101" pitchFamily="2" charset="-122"/>
                <a:ea typeface="宋体" panose="02010600030101010101" pitchFamily="2" charset="-122"/>
                <a:cs typeface="Times New Roman" panose="02020603050405020304" pitchFamily="18" charset="0"/>
              </a:rPr>
              <a:t>10</a:t>
            </a:r>
            <a:r>
              <a:rPr lang="zh-CN" altLang="en-US" kern="100" dirty="0">
                <a:latin typeface="等线" panose="02010600030101010101" pitchFamily="2" charset="-122"/>
                <a:ea typeface="宋体" panose="02010600030101010101" pitchFamily="2" charset="-122"/>
                <a:cs typeface="Times New Roman" panose="02020603050405020304" pitchFamily="18" charset="0"/>
              </a:rPr>
              <a:t>月</a:t>
            </a:r>
            <a:r>
              <a:rPr lang="en-US" altLang="zh-CN" kern="100" dirty="0">
                <a:latin typeface="等线" panose="02010600030101010101" pitchFamily="2" charset="-122"/>
                <a:ea typeface="宋体" panose="02010600030101010101" pitchFamily="2" charset="-122"/>
                <a:cs typeface="Times New Roman" panose="02020603050405020304" pitchFamily="18" charset="0"/>
              </a:rPr>
              <a:t>13</a:t>
            </a:r>
            <a:r>
              <a:rPr lang="zh-CN" altLang="en-US" kern="100" dirty="0">
                <a:latin typeface="等线" panose="02010600030101010101" pitchFamily="2" charset="-122"/>
                <a:ea typeface="宋体" panose="02010600030101010101" pitchFamily="2" charset="-122"/>
                <a:cs typeface="Times New Roman" panose="02020603050405020304" pitchFamily="18" charset="0"/>
              </a:rPr>
              <a:t>日 </a:t>
            </a:r>
            <a:r>
              <a:rPr lang="en-US" altLang="zh-CN" kern="100" dirty="0">
                <a:latin typeface="等线" panose="02010600030101010101" pitchFamily="2" charset="-122"/>
                <a:ea typeface="宋体" panose="02010600030101010101" pitchFamily="2" charset="-122"/>
                <a:cs typeface="Times New Roman" panose="02020603050405020304" pitchFamily="18" charset="0"/>
              </a:rPr>
              <a:t>23:30</a:t>
            </a:r>
            <a:r>
              <a:rPr lang="zh-CN" altLang="en-US" kern="100" dirty="0">
                <a:latin typeface="等线" panose="02010600030101010101" pitchFamily="2" charset="-122"/>
                <a:ea typeface="宋体" panose="02010600030101010101" pitchFamily="2" charset="-122"/>
                <a:cs typeface="Times New Roman" panose="02020603050405020304" pitchFamily="18" charset="0"/>
              </a:rPr>
              <a:t>，下周的作业不是</a:t>
            </a:r>
            <a:r>
              <a:rPr lang="en-US" altLang="zh-CN" kern="100" dirty="0">
                <a:latin typeface="等线" panose="02010600030101010101" pitchFamily="2" charset="-122"/>
                <a:ea typeface="宋体" panose="02010600030101010101" pitchFamily="2" charset="-122"/>
                <a:cs typeface="Times New Roman" panose="02020603050405020304" pitchFamily="18" charset="0"/>
              </a:rPr>
              <a:t>Unity</a:t>
            </a:r>
            <a:r>
              <a:rPr lang="zh-CN" altLang="en-US" kern="100" dirty="0">
                <a:latin typeface="等线" panose="02010600030101010101" pitchFamily="2" charset="-122"/>
                <a:ea typeface="宋体" panose="02010600030101010101" pitchFamily="2" charset="-122"/>
                <a:cs typeface="Times New Roman" panose="02020603050405020304" pitchFamily="18" charset="0"/>
              </a:rPr>
              <a:t>作业</a:t>
            </a:r>
            <a:endParaRPr lang="en-US" altLang="zh-CN" kern="100" dirty="0">
              <a:latin typeface="等线" panose="02010600030101010101" pitchFamily="2" charset="-122"/>
              <a:ea typeface="宋体" panose="02010600030101010101" pitchFamily="2" charset="-122"/>
              <a:cs typeface="Times New Roman" panose="02020603050405020304" pitchFamily="18" charset="0"/>
            </a:endParaRPr>
          </a:p>
          <a:p>
            <a:pPr algn="just"/>
            <a:r>
              <a:rPr lang="zh-CN" altLang="en-US" sz="1800" kern="100" dirty="0">
                <a:effectLst/>
                <a:latin typeface="等线" panose="02010600030101010101" pitchFamily="2" charset="-122"/>
                <a:ea typeface="宋体" panose="02010600030101010101" pitchFamily="2" charset="-122"/>
                <a:cs typeface="Times New Roman" panose="02020603050405020304" pitchFamily="18" charset="0"/>
              </a:rPr>
              <a:t>提交内容：</a:t>
            </a:r>
            <a:r>
              <a:rPr lang="zh-CN" altLang="en-US" kern="100" dirty="0">
                <a:latin typeface="等线" panose="02010600030101010101" pitchFamily="2" charset="-122"/>
                <a:ea typeface="宋体" panose="02010600030101010101" pitchFamily="2" charset="-122"/>
                <a:cs typeface="Times New Roman" panose="02020603050405020304" pitchFamily="18" charset="0"/>
              </a:rPr>
              <a:t>项目工程的</a:t>
            </a:r>
            <a:r>
              <a:rPr lang="en-US" altLang="zh-CN" kern="100" dirty="0">
                <a:latin typeface="等线" panose="02010600030101010101" pitchFamily="2" charset="-122"/>
                <a:ea typeface="宋体" panose="02010600030101010101" pitchFamily="2" charset="-122"/>
                <a:cs typeface="Times New Roman" panose="02020603050405020304" pitchFamily="18" charset="0"/>
              </a:rPr>
              <a:t>Asset</a:t>
            </a:r>
            <a:r>
              <a:rPr lang="zh-CN" altLang="en-US" kern="100" dirty="0">
                <a:latin typeface="等线" panose="02010600030101010101" pitchFamily="2" charset="-122"/>
                <a:ea typeface="宋体" panose="02010600030101010101" pitchFamily="2" charset="-122"/>
                <a:cs typeface="Times New Roman" panose="02020603050405020304" pitchFamily="18" charset="0"/>
              </a:rPr>
              <a:t>文件夹、</a:t>
            </a:r>
            <a:r>
              <a:rPr lang="en-US" altLang="zh-CN" kern="100" dirty="0">
                <a:latin typeface="等线" panose="02010600030101010101" pitchFamily="2" charset="-122"/>
                <a:ea typeface="宋体" panose="02010600030101010101" pitchFamily="2" charset="-122"/>
                <a:cs typeface="Times New Roman" panose="02020603050405020304" pitchFamily="18" charset="0"/>
              </a:rPr>
              <a:t>EXE</a:t>
            </a:r>
            <a:r>
              <a:rPr lang="zh-CN" altLang="en-US" kern="100" dirty="0">
                <a:latin typeface="等线" panose="02010600030101010101" pitchFamily="2" charset="-122"/>
                <a:ea typeface="宋体" panose="02010600030101010101" pitchFamily="2" charset="-122"/>
                <a:cs typeface="Times New Roman" panose="02020603050405020304" pitchFamily="18" charset="0"/>
              </a:rPr>
              <a:t>可执行程序、演示视频、</a:t>
            </a:r>
            <a:r>
              <a:rPr lang="en-US" altLang="zh-CN" kern="100" dirty="0">
                <a:latin typeface="等线" panose="02010600030101010101" pitchFamily="2" charset="-122"/>
                <a:ea typeface="宋体" panose="02010600030101010101" pitchFamily="2" charset="-122"/>
                <a:cs typeface="Times New Roman" panose="02020603050405020304" pitchFamily="18" charset="0"/>
              </a:rPr>
              <a:t>Readme</a:t>
            </a:r>
            <a:r>
              <a:rPr lang="zh-CN" altLang="en-US" kern="100" dirty="0">
                <a:latin typeface="等线" panose="02010600030101010101" pitchFamily="2" charset="-122"/>
                <a:ea typeface="宋体" panose="02010600030101010101" pitchFamily="2" charset="-122"/>
                <a:cs typeface="Times New Roman" panose="02020603050405020304" pitchFamily="18" charset="0"/>
              </a:rPr>
              <a:t>文件</a:t>
            </a:r>
            <a:endParaRPr lang="en-US" altLang="zh-CN" kern="100" dirty="0">
              <a:latin typeface="等线" panose="02010600030101010101" pitchFamily="2" charset="-122"/>
              <a:ea typeface="宋体" panose="02010600030101010101" pitchFamily="2" charset="-122"/>
              <a:cs typeface="Times New Roman" panose="02020603050405020304" pitchFamily="18" charset="0"/>
            </a:endParaRPr>
          </a:p>
          <a:p>
            <a:pPr algn="just"/>
            <a:r>
              <a:rPr lang="zh-CN" altLang="zh-CN" kern="100" dirty="0">
                <a:latin typeface="等线" panose="02010600030101010101" pitchFamily="2" charset="-122"/>
                <a:ea typeface="宋体" panose="02010600030101010101" pitchFamily="2" charset="-122"/>
                <a:cs typeface="Times New Roman" panose="02020603050405020304" pitchFamily="18" charset="0"/>
              </a:rPr>
              <a:t>提交至</a:t>
            </a:r>
            <a:r>
              <a:rPr lang="en-US" altLang="zh-CN" kern="100" dirty="0">
                <a:latin typeface="等线" panose="02010600030101010101" pitchFamily="2" charset="-122"/>
                <a:ea typeface="宋体" panose="02010600030101010101" pitchFamily="2" charset="-122"/>
                <a:cs typeface="Times New Roman" panose="02020603050405020304" pitchFamily="18" charset="0"/>
              </a:rPr>
              <a:t>FTP://121.192.180.66/上传作业/佘莹莹/2022秋-人机交互原理及应用/Lab3</a:t>
            </a:r>
            <a:endParaRPr lang="zh-CN" altLang="zh-CN" kern="100" dirty="0">
              <a:latin typeface="等线" panose="02010600030101010101" pitchFamily="2" charset="-122"/>
              <a:ea typeface="宋体" panose="02010600030101010101" pitchFamily="2" charset="-122"/>
              <a:cs typeface="Times New Roman" panose="02020603050405020304" pitchFamily="18" charset="0"/>
            </a:endParaRPr>
          </a:p>
          <a:p>
            <a:pPr algn="just"/>
            <a:r>
              <a:rPr lang="zh-CN" altLang="zh-CN" kern="100" dirty="0">
                <a:latin typeface="等线" panose="02010600030101010101" pitchFamily="2" charset="-122"/>
                <a:ea typeface="宋体" panose="02010600030101010101" pitchFamily="2" charset="-122"/>
                <a:cs typeface="Times New Roman" panose="02020603050405020304" pitchFamily="18" charset="0"/>
              </a:rPr>
              <a:t>命名格式：学号</a:t>
            </a:r>
            <a:r>
              <a:rPr lang="en-US" altLang="zh-CN" kern="100" dirty="0">
                <a:latin typeface="等线" panose="02010600030101010101" pitchFamily="2" charset="-122"/>
                <a:ea typeface="宋体" panose="02010600030101010101" pitchFamily="2" charset="-122"/>
                <a:cs typeface="Times New Roman" panose="02020603050405020304" pitchFamily="18" charset="0"/>
              </a:rPr>
              <a:t>_</a:t>
            </a:r>
            <a:r>
              <a:rPr lang="zh-CN" altLang="zh-CN" kern="100" dirty="0">
                <a:latin typeface="等线" panose="02010600030101010101" pitchFamily="2" charset="-122"/>
                <a:ea typeface="宋体" panose="02010600030101010101" pitchFamily="2" charset="-122"/>
                <a:cs typeface="Times New Roman" panose="02020603050405020304" pitchFamily="18" charset="0"/>
              </a:rPr>
              <a:t>姓名</a:t>
            </a:r>
            <a:r>
              <a:rPr lang="en-US" altLang="zh-CN" kern="100" dirty="0">
                <a:latin typeface="等线" panose="02010600030101010101" pitchFamily="2" charset="-122"/>
                <a:ea typeface="宋体" panose="02010600030101010101" pitchFamily="2" charset="-122"/>
                <a:cs typeface="Times New Roman" panose="02020603050405020304" pitchFamily="18" charset="0"/>
              </a:rPr>
              <a:t>_Lab3.zip</a:t>
            </a:r>
            <a:endParaRPr lang="zh-CN" altLang="zh-CN" kern="100" dirty="0">
              <a:latin typeface="等线" panose="02010600030101010101" pitchFamily="2" charset="-122"/>
              <a:ea typeface="宋体"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637092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FPS Microgame</a:t>
            </a:r>
          </a:p>
        </p:txBody>
      </p:sp>
      <p:sp>
        <p:nvSpPr>
          <p:cNvPr id="4" name="文本框 3">
            <a:extLst>
              <a:ext uri="{FF2B5EF4-FFF2-40B4-BE49-F238E27FC236}">
                <a16:creationId xmlns:a16="http://schemas.microsoft.com/office/drawing/2014/main" id="{63534204-E237-4EE0-9FED-149F9FCC2753}"/>
              </a:ext>
            </a:extLst>
          </p:cNvPr>
          <p:cNvSpPr txBox="1"/>
          <p:nvPr/>
        </p:nvSpPr>
        <p:spPr>
          <a:xfrm>
            <a:off x="1121790" y="1316404"/>
            <a:ext cx="8804635" cy="923330"/>
          </a:xfrm>
          <a:prstGeom prst="rect">
            <a:avLst/>
          </a:prstGeom>
          <a:noFill/>
        </p:spPr>
        <p:txBody>
          <a:bodyPr wrap="square">
            <a:spAutoFit/>
          </a:bodyPr>
          <a:lstStyle/>
          <a:p>
            <a:r>
              <a:rPr lang="zh-CN" altLang="en-US" dirty="0">
                <a:solidFill>
                  <a:srgbClr val="333333"/>
                </a:solidFill>
                <a:latin typeface="Georgia" panose="02040502050405020303" pitchFamily="18" charset="0"/>
              </a:rPr>
              <a:t>经典官方教程游戏</a:t>
            </a:r>
            <a:endParaRPr lang="en-US" altLang="zh-CN" dirty="0">
              <a:solidFill>
                <a:srgbClr val="333333"/>
              </a:solidFill>
              <a:latin typeface="Georgia" panose="02040502050405020303" pitchFamily="18" charset="0"/>
            </a:endParaRPr>
          </a:p>
          <a:p>
            <a:r>
              <a:rPr lang="zh-CN" altLang="en-US" dirty="0">
                <a:solidFill>
                  <a:srgbClr val="333333"/>
                </a:solidFill>
                <a:latin typeface="Georgia" panose="02040502050405020303" pitchFamily="18" charset="0"/>
              </a:rPr>
              <a:t>游戏试玩：</a:t>
            </a:r>
            <a:endParaRPr lang="en-US" altLang="zh-CN" dirty="0">
              <a:solidFill>
                <a:srgbClr val="333333"/>
              </a:solidFill>
              <a:latin typeface="Georgia" panose="02040502050405020303" pitchFamily="18" charset="0"/>
            </a:endParaRPr>
          </a:p>
          <a:p>
            <a:r>
              <a:rPr lang="en-US" altLang="zh-CN" dirty="0">
                <a:hlinkClick r:id="rId2"/>
              </a:rPr>
              <a:t>https://learn.u3d.cn/tutorial/fps-microgame-lu-bo/?tab=overview#</a:t>
            </a:r>
            <a:endParaRPr lang="en-US" altLang="zh-CN" dirty="0"/>
          </a:p>
        </p:txBody>
      </p:sp>
      <p:pic>
        <p:nvPicPr>
          <p:cNvPr id="1026" name="Picture 2" descr="screenshot">
            <a:extLst>
              <a:ext uri="{FF2B5EF4-FFF2-40B4-BE49-F238E27FC236}">
                <a16:creationId xmlns:a16="http://schemas.microsoft.com/office/drawing/2014/main" id="{0E07F388-E186-40D0-9381-7A63EBC1E2C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5452" y="3016575"/>
            <a:ext cx="4981781" cy="33211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creenshot">
            <a:extLst>
              <a:ext uri="{FF2B5EF4-FFF2-40B4-BE49-F238E27FC236}">
                <a16:creationId xmlns:a16="http://schemas.microsoft.com/office/drawing/2014/main" id="{4074A891-F2AA-40E5-80D3-F8AE829332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22287" y="3016575"/>
            <a:ext cx="7004261" cy="33211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664832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284566"/>
            <a:ext cx="7071674" cy="523220"/>
          </a:xfrm>
          <a:prstGeom prst="rect">
            <a:avLst/>
          </a:prstGeom>
          <a:noFill/>
        </p:spPr>
        <p:txBody>
          <a:bodyPr wrap="square" rtlCol="0">
            <a:spAutoFit/>
          </a:bodyPr>
          <a:lstStyle/>
          <a:p>
            <a:r>
              <a:rPr lang="zh-CN" altLang="en-US" sz="2800" b="1" dirty="0"/>
              <a:t>教程</a:t>
            </a:r>
            <a:endParaRPr lang="en-US" altLang="zh-CN" sz="2800" b="1" dirty="0"/>
          </a:p>
        </p:txBody>
      </p:sp>
      <p:sp>
        <p:nvSpPr>
          <p:cNvPr id="7" name="文本框 6">
            <a:extLst>
              <a:ext uri="{FF2B5EF4-FFF2-40B4-BE49-F238E27FC236}">
                <a16:creationId xmlns:a16="http://schemas.microsoft.com/office/drawing/2014/main" id="{12009B9A-B6A3-4D1E-A4B7-101726254F80}"/>
              </a:ext>
            </a:extLst>
          </p:cNvPr>
          <p:cNvSpPr txBox="1"/>
          <p:nvPr/>
        </p:nvSpPr>
        <p:spPr>
          <a:xfrm>
            <a:off x="820133" y="1082152"/>
            <a:ext cx="7887878" cy="2031325"/>
          </a:xfrm>
          <a:prstGeom prst="rect">
            <a:avLst/>
          </a:prstGeom>
          <a:noFill/>
        </p:spPr>
        <p:txBody>
          <a:bodyPr wrap="square">
            <a:spAutoFit/>
          </a:bodyPr>
          <a:lstStyle/>
          <a:p>
            <a:r>
              <a:rPr lang="en-US" altLang="zh-CN" dirty="0"/>
              <a:t>Unity</a:t>
            </a:r>
            <a:r>
              <a:rPr lang="zh-CN" altLang="en-US" dirty="0"/>
              <a:t>中文课堂中的讲解：</a:t>
            </a:r>
            <a:endParaRPr lang="en-US" altLang="zh-CN" dirty="0"/>
          </a:p>
          <a:p>
            <a:r>
              <a:rPr lang="zh-CN" altLang="en-US" dirty="0">
                <a:hlinkClick r:id="rId2"/>
              </a:rPr>
              <a:t>https://learn.u3d.cn/tutorial/fps-microgame-lu-bo/?tab=overview#</a:t>
            </a:r>
            <a:endParaRPr lang="en-US" altLang="zh-CN" dirty="0"/>
          </a:p>
          <a:p>
            <a:endParaRPr lang="en-US" altLang="zh-CN" dirty="0"/>
          </a:p>
          <a:p>
            <a:r>
              <a:rPr lang="en-US" altLang="zh-CN" dirty="0"/>
              <a:t>1. </a:t>
            </a:r>
            <a:r>
              <a:rPr lang="zh-CN" altLang="en-US" dirty="0"/>
              <a:t>从</a:t>
            </a:r>
            <a:r>
              <a:rPr lang="en-US" altLang="zh-CN" dirty="0"/>
              <a:t>Assets Store</a:t>
            </a:r>
            <a:r>
              <a:rPr lang="zh-CN" altLang="en-US" dirty="0"/>
              <a:t>中获取：</a:t>
            </a:r>
            <a:endParaRPr lang="en-US" altLang="zh-CN" dirty="0"/>
          </a:p>
          <a:p>
            <a:r>
              <a:rPr lang="en-US" altLang="zh-CN" dirty="0">
                <a:hlinkClick r:id="rId3"/>
              </a:rPr>
              <a:t>https://assetstore.unity.com/packages/templates/fps-microgame-156015</a:t>
            </a:r>
            <a:endParaRPr lang="en-US" altLang="zh-CN" dirty="0"/>
          </a:p>
          <a:p>
            <a:r>
              <a:rPr lang="zh-CN" altLang="en-US" dirty="0"/>
              <a:t>登录后，选择“添加到我的资源”</a:t>
            </a:r>
            <a:endParaRPr lang="en-US" altLang="zh-CN" dirty="0"/>
          </a:p>
          <a:p>
            <a:r>
              <a:rPr lang="zh-CN" altLang="en-US" dirty="0"/>
              <a:t>随后在</a:t>
            </a:r>
            <a:r>
              <a:rPr lang="en-US" altLang="zh-CN" dirty="0"/>
              <a:t>Unity</a:t>
            </a:r>
            <a:r>
              <a:rPr lang="zh-CN" altLang="en-US" dirty="0"/>
              <a:t>的</a:t>
            </a:r>
            <a:r>
              <a:rPr lang="en-US" altLang="zh-CN" dirty="0"/>
              <a:t>Package Manager</a:t>
            </a:r>
            <a:r>
              <a:rPr lang="zh-CN" altLang="en-US" dirty="0"/>
              <a:t>中找到并添加</a:t>
            </a:r>
            <a:endParaRPr lang="en-US" altLang="zh-CN" dirty="0"/>
          </a:p>
        </p:txBody>
      </p:sp>
      <p:pic>
        <p:nvPicPr>
          <p:cNvPr id="12" name="图片 11">
            <a:extLst>
              <a:ext uri="{FF2B5EF4-FFF2-40B4-BE49-F238E27FC236}">
                <a16:creationId xmlns:a16="http://schemas.microsoft.com/office/drawing/2014/main" id="{A824077F-C577-4287-ABAA-34EEBB40012F}"/>
              </a:ext>
            </a:extLst>
          </p:cNvPr>
          <p:cNvPicPr>
            <a:picLocks noChangeAspect="1"/>
          </p:cNvPicPr>
          <p:nvPr/>
        </p:nvPicPr>
        <p:blipFill rotWithShape="1">
          <a:blip r:embed="rId4"/>
          <a:srcRect l="11808" b="39521"/>
          <a:stretch/>
        </p:blipFill>
        <p:spPr>
          <a:xfrm>
            <a:off x="5642878" y="3710596"/>
            <a:ext cx="5797027" cy="2788496"/>
          </a:xfrm>
          <a:prstGeom prst="rect">
            <a:avLst/>
          </a:prstGeom>
        </p:spPr>
      </p:pic>
      <p:pic>
        <p:nvPicPr>
          <p:cNvPr id="9" name="图片 8">
            <a:extLst>
              <a:ext uri="{FF2B5EF4-FFF2-40B4-BE49-F238E27FC236}">
                <a16:creationId xmlns:a16="http://schemas.microsoft.com/office/drawing/2014/main" id="{CCF0991D-0638-433F-A04F-86811AEB807F}"/>
              </a:ext>
            </a:extLst>
          </p:cNvPr>
          <p:cNvPicPr>
            <a:picLocks noChangeAspect="1"/>
          </p:cNvPicPr>
          <p:nvPr/>
        </p:nvPicPr>
        <p:blipFill rotWithShape="1">
          <a:blip r:embed="rId5"/>
          <a:srcRect l="37499" b="35695"/>
          <a:stretch/>
        </p:blipFill>
        <p:spPr>
          <a:xfrm>
            <a:off x="985171" y="3876756"/>
            <a:ext cx="4187210" cy="2622336"/>
          </a:xfrm>
          <a:prstGeom prst="rect">
            <a:avLst/>
          </a:prstGeom>
        </p:spPr>
      </p:pic>
      <p:sp>
        <p:nvSpPr>
          <p:cNvPr id="13" name="矩形 12">
            <a:extLst>
              <a:ext uri="{FF2B5EF4-FFF2-40B4-BE49-F238E27FC236}">
                <a16:creationId xmlns:a16="http://schemas.microsoft.com/office/drawing/2014/main" id="{8CECC928-794E-466E-836D-F828512A73FB}"/>
              </a:ext>
            </a:extLst>
          </p:cNvPr>
          <p:cNvSpPr/>
          <p:nvPr/>
        </p:nvSpPr>
        <p:spPr>
          <a:xfrm>
            <a:off x="8348102" y="5606005"/>
            <a:ext cx="1559632" cy="227774"/>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19487648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284566"/>
            <a:ext cx="7071674" cy="523220"/>
          </a:xfrm>
          <a:prstGeom prst="rect">
            <a:avLst/>
          </a:prstGeom>
          <a:noFill/>
        </p:spPr>
        <p:txBody>
          <a:bodyPr wrap="square" rtlCol="0">
            <a:spAutoFit/>
          </a:bodyPr>
          <a:lstStyle/>
          <a:p>
            <a:r>
              <a:rPr lang="zh-CN" altLang="en-US" sz="2800" b="1" dirty="0"/>
              <a:t>教程</a:t>
            </a:r>
            <a:endParaRPr lang="en-US" altLang="zh-CN" sz="2800" b="1" dirty="0"/>
          </a:p>
        </p:txBody>
      </p:sp>
      <p:sp>
        <p:nvSpPr>
          <p:cNvPr id="7" name="文本框 6">
            <a:extLst>
              <a:ext uri="{FF2B5EF4-FFF2-40B4-BE49-F238E27FC236}">
                <a16:creationId xmlns:a16="http://schemas.microsoft.com/office/drawing/2014/main" id="{12009B9A-B6A3-4D1E-A4B7-101726254F80}"/>
              </a:ext>
            </a:extLst>
          </p:cNvPr>
          <p:cNvSpPr txBox="1"/>
          <p:nvPr/>
        </p:nvSpPr>
        <p:spPr>
          <a:xfrm>
            <a:off x="820133" y="1082152"/>
            <a:ext cx="7887878" cy="923330"/>
          </a:xfrm>
          <a:prstGeom prst="rect">
            <a:avLst/>
          </a:prstGeom>
          <a:noFill/>
        </p:spPr>
        <p:txBody>
          <a:bodyPr wrap="square">
            <a:spAutoFit/>
          </a:bodyPr>
          <a:lstStyle/>
          <a:p>
            <a:r>
              <a:rPr lang="en-US" altLang="zh-CN" dirty="0"/>
              <a:t>2. </a:t>
            </a:r>
            <a:r>
              <a:rPr lang="zh-CN" altLang="en-US" dirty="0"/>
              <a:t>在</a:t>
            </a:r>
            <a:r>
              <a:rPr lang="en-US" altLang="zh-CN" dirty="0"/>
              <a:t>Unity Hub</a:t>
            </a:r>
            <a:r>
              <a:rPr lang="zh-CN" altLang="en-US" dirty="0"/>
              <a:t>中获取：</a:t>
            </a:r>
            <a:endParaRPr lang="en-US" altLang="zh-CN" dirty="0"/>
          </a:p>
          <a:p>
            <a:r>
              <a:rPr lang="zh-CN" altLang="en-US" dirty="0"/>
              <a:t>新建项目，在项目模板中选择“学习模板</a:t>
            </a:r>
            <a:r>
              <a:rPr lang="en-US" altLang="zh-CN" dirty="0"/>
              <a:t>-FPS Microgame</a:t>
            </a:r>
            <a:r>
              <a:rPr lang="zh-CN" altLang="en-US" dirty="0"/>
              <a:t>”</a:t>
            </a:r>
            <a:endParaRPr lang="en-US" altLang="zh-CN" dirty="0"/>
          </a:p>
          <a:p>
            <a:r>
              <a:rPr lang="zh-CN" altLang="en-US" dirty="0"/>
              <a:t>下载模板并新建工程</a:t>
            </a:r>
            <a:endParaRPr lang="en-US" altLang="zh-CN" dirty="0"/>
          </a:p>
        </p:txBody>
      </p:sp>
      <p:pic>
        <p:nvPicPr>
          <p:cNvPr id="4" name="图片 3">
            <a:extLst>
              <a:ext uri="{FF2B5EF4-FFF2-40B4-BE49-F238E27FC236}">
                <a16:creationId xmlns:a16="http://schemas.microsoft.com/office/drawing/2014/main" id="{9565B2E3-11BB-F52E-12B6-B697E59639FE}"/>
              </a:ext>
            </a:extLst>
          </p:cNvPr>
          <p:cNvPicPr>
            <a:picLocks noChangeAspect="1"/>
          </p:cNvPicPr>
          <p:nvPr/>
        </p:nvPicPr>
        <p:blipFill>
          <a:blip r:embed="rId2"/>
          <a:stretch>
            <a:fillRect/>
          </a:stretch>
        </p:blipFill>
        <p:spPr>
          <a:xfrm>
            <a:off x="345650" y="2077042"/>
            <a:ext cx="7761127" cy="4470695"/>
          </a:xfrm>
          <a:prstGeom prst="rect">
            <a:avLst/>
          </a:prstGeom>
        </p:spPr>
      </p:pic>
      <p:sp>
        <p:nvSpPr>
          <p:cNvPr id="13" name="矩形 12">
            <a:extLst>
              <a:ext uri="{FF2B5EF4-FFF2-40B4-BE49-F238E27FC236}">
                <a16:creationId xmlns:a16="http://schemas.microsoft.com/office/drawing/2014/main" id="{8CECC928-794E-466E-836D-F828512A73FB}"/>
              </a:ext>
            </a:extLst>
          </p:cNvPr>
          <p:cNvSpPr/>
          <p:nvPr/>
        </p:nvSpPr>
        <p:spPr>
          <a:xfrm>
            <a:off x="1732937" y="3068250"/>
            <a:ext cx="1915929" cy="309158"/>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
        <p:nvSpPr>
          <p:cNvPr id="8" name="矩形 7">
            <a:extLst>
              <a:ext uri="{FF2B5EF4-FFF2-40B4-BE49-F238E27FC236}">
                <a16:creationId xmlns:a16="http://schemas.microsoft.com/office/drawing/2014/main" id="{6E1E8062-D467-2F2A-20E2-D713F9EFEABB}"/>
              </a:ext>
            </a:extLst>
          </p:cNvPr>
          <p:cNvSpPr/>
          <p:nvPr/>
        </p:nvSpPr>
        <p:spPr>
          <a:xfrm>
            <a:off x="393422" y="3417531"/>
            <a:ext cx="1181639" cy="296762"/>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8942994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zh-CN" altLang="en-US" sz="2800" b="1" dirty="0"/>
              <a:t>工程的结构</a:t>
            </a:r>
            <a:endParaRPr lang="en-US" altLang="zh-CN" sz="2800" b="1" dirty="0"/>
          </a:p>
        </p:txBody>
      </p:sp>
      <p:sp>
        <p:nvSpPr>
          <p:cNvPr id="4" name="文本框 3">
            <a:extLst>
              <a:ext uri="{FF2B5EF4-FFF2-40B4-BE49-F238E27FC236}">
                <a16:creationId xmlns:a16="http://schemas.microsoft.com/office/drawing/2014/main" id="{63534204-E237-4EE0-9FED-149F9FCC2753}"/>
              </a:ext>
            </a:extLst>
          </p:cNvPr>
          <p:cNvSpPr txBox="1"/>
          <p:nvPr/>
        </p:nvSpPr>
        <p:spPr>
          <a:xfrm>
            <a:off x="345650" y="1109105"/>
            <a:ext cx="10447396" cy="4247317"/>
          </a:xfrm>
          <a:prstGeom prst="rect">
            <a:avLst/>
          </a:prstGeom>
          <a:noFill/>
        </p:spPr>
        <p:txBody>
          <a:bodyPr wrap="square">
            <a:spAutoFit/>
          </a:bodyPr>
          <a:lstStyle/>
          <a:p>
            <a:r>
              <a:rPr lang="zh-CN" altLang="en-US" dirty="0">
                <a:solidFill>
                  <a:srgbClr val="333333"/>
                </a:solidFill>
                <a:latin typeface="宋体" panose="02010600030101010101" pitchFamily="2" charset="-122"/>
                <a:ea typeface="宋体" panose="02010600030101010101" pitchFamily="2" charset="-122"/>
              </a:rPr>
              <a:t>工程文件中：</a:t>
            </a:r>
            <a:endParaRPr lang="en-US" altLang="zh-CN" dirty="0">
              <a:solidFill>
                <a:srgbClr val="333333"/>
              </a:solidFill>
              <a:latin typeface="宋体" panose="02010600030101010101" pitchFamily="2" charset="-122"/>
              <a:ea typeface="宋体" panose="02010600030101010101" pitchFamily="2" charset="-122"/>
            </a:endParaRPr>
          </a:p>
          <a:p>
            <a:pPr marL="342900" indent="-342900">
              <a:buAutoNum type="arabicPeriod"/>
            </a:pPr>
            <a:r>
              <a:rPr lang="en-US" altLang="zh-CN" dirty="0">
                <a:solidFill>
                  <a:srgbClr val="333333"/>
                </a:solidFill>
                <a:latin typeface="宋体" panose="02010600030101010101" pitchFamily="2" charset="-122"/>
                <a:ea typeface="宋体" panose="02010600030101010101" pitchFamily="2" charset="-122"/>
              </a:rPr>
              <a:t>Assets </a:t>
            </a:r>
            <a:r>
              <a:rPr lang="zh-CN" altLang="en-US" dirty="0">
                <a:solidFill>
                  <a:srgbClr val="333333"/>
                </a:solidFill>
                <a:latin typeface="宋体" panose="02010600030101010101" pitchFamily="2" charset="-122"/>
                <a:ea typeface="宋体" panose="02010600030101010101" pitchFamily="2" charset="-122"/>
              </a:rPr>
              <a:t>脚本、场景、模型等资源文件目录</a:t>
            </a:r>
            <a:endParaRPr lang="en-US" altLang="zh-CN" dirty="0">
              <a:solidFill>
                <a:srgbClr val="333333"/>
              </a:solidFill>
              <a:latin typeface="宋体" panose="02010600030101010101" pitchFamily="2" charset="-122"/>
              <a:ea typeface="宋体" panose="02010600030101010101" pitchFamily="2" charset="-122"/>
            </a:endParaRPr>
          </a:p>
          <a:p>
            <a:pPr marL="342900" indent="-342900">
              <a:buAutoNum type="arabicPeriod"/>
            </a:pPr>
            <a:r>
              <a:rPr lang="en-US" altLang="zh-CN" dirty="0">
                <a:latin typeface="宋体" panose="02010600030101010101" pitchFamily="2" charset="-122"/>
                <a:ea typeface="宋体" panose="02010600030101010101" pitchFamily="2" charset="-122"/>
              </a:rPr>
              <a:t>Library Unity</a:t>
            </a:r>
            <a:r>
              <a:rPr lang="zh-CN" altLang="en-US" dirty="0">
                <a:latin typeface="宋体" panose="02010600030101010101" pitchFamily="2" charset="-122"/>
                <a:ea typeface="宋体" panose="02010600030101010101" pitchFamily="2" charset="-122"/>
              </a:rPr>
              <a:t>运行时需要的中间文件，删掉也可以再次生成</a:t>
            </a:r>
            <a:endParaRPr lang="en-US" altLang="zh-CN" dirty="0">
              <a:latin typeface="宋体" panose="02010600030101010101" pitchFamily="2" charset="-122"/>
              <a:ea typeface="宋体" panose="02010600030101010101" pitchFamily="2" charset="-122"/>
            </a:endParaRPr>
          </a:p>
          <a:p>
            <a:pPr marL="342900" indent="-342900">
              <a:buAutoNum type="arabicPeriod"/>
            </a:pPr>
            <a:r>
              <a:rPr lang="en-US" altLang="zh-CN" dirty="0">
                <a:latin typeface="宋体" panose="02010600030101010101" pitchFamily="2" charset="-122"/>
                <a:ea typeface="宋体" panose="02010600030101010101" pitchFamily="2" charset="-122"/>
              </a:rPr>
              <a:t>Packages </a:t>
            </a:r>
            <a:r>
              <a:rPr lang="zh-CN" altLang="en-US" dirty="0">
                <a:latin typeface="宋体" panose="02010600030101010101" pitchFamily="2" charset="-122"/>
                <a:ea typeface="宋体" panose="02010600030101010101" pitchFamily="2" charset="-122"/>
              </a:rPr>
              <a:t>存放包配置信息和第三方包</a:t>
            </a:r>
            <a:endParaRPr lang="en-US" altLang="zh-CN" dirty="0">
              <a:latin typeface="宋体" panose="02010600030101010101" pitchFamily="2" charset="-122"/>
              <a:ea typeface="宋体" panose="02010600030101010101" pitchFamily="2" charset="-122"/>
            </a:endParaRPr>
          </a:p>
          <a:p>
            <a:pPr marL="342900" indent="-342900">
              <a:buAutoNum type="arabicPeriod"/>
            </a:pPr>
            <a:r>
              <a:rPr lang="en-US" altLang="zh-CN" dirty="0" err="1">
                <a:latin typeface="宋体" panose="02010600030101010101" pitchFamily="2" charset="-122"/>
                <a:ea typeface="宋体" panose="02010600030101010101" pitchFamily="2" charset="-122"/>
              </a:rPr>
              <a:t>ProjectSettings</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工程配置设置</a:t>
            </a:r>
            <a:endParaRPr lang="en-US" altLang="zh-CN" dirty="0">
              <a:latin typeface="宋体" panose="02010600030101010101" pitchFamily="2" charset="-122"/>
              <a:ea typeface="宋体" panose="02010600030101010101" pitchFamily="2" charset="-122"/>
            </a:endParaRPr>
          </a:p>
          <a:p>
            <a:pPr marL="342900" indent="-342900">
              <a:buAutoNum type="arabicPeriod"/>
            </a:pPr>
            <a:r>
              <a:rPr lang="en-US" altLang="zh-CN" dirty="0" err="1">
                <a:latin typeface="宋体" panose="02010600030101010101" pitchFamily="2" charset="-122"/>
                <a:ea typeface="宋体" panose="02010600030101010101" pitchFamily="2" charset="-122"/>
              </a:rPr>
              <a:t>UserSettings</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编辑器配置设置</a:t>
            </a:r>
            <a:endParaRPr lang="en-US" altLang="zh-CN" dirty="0">
              <a:latin typeface="宋体" panose="02010600030101010101" pitchFamily="2" charset="-122"/>
              <a:ea typeface="宋体" panose="02010600030101010101" pitchFamily="2" charset="-122"/>
            </a:endParaRPr>
          </a:p>
          <a:p>
            <a:pPr marL="342900" indent="-342900">
              <a:buAutoNum type="arabicPeriod"/>
            </a:pPr>
            <a:r>
              <a:rPr lang="en-US" altLang="zh-CN" dirty="0">
                <a:latin typeface="宋体" panose="02010600030101010101" pitchFamily="2" charset="-122"/>
                <a:ea typeface="宋体" panose="02010600030101010101" pitchFamily="2" charset="-122"/>
              </a:rPr>
              <a:t>Logs </a:t>
            </a:r>
            <a:r>
              <a:rPr lang="zh-CN" altLang="en-US" dirty="0">
                <a:latin typeface="宋体" panose="02010600030101010101" pitchFamily="2" charset="-122"/>
                <a:ea typeface="宋体" panose="02010600030101010101" pitchFamily="2" charset="-122"/>
              </a:rPr>
              <a:t>日志</a:t>
            </a:r>
            <a:endParaRPr lang="en-US" altLang="zh-CN" dirty="0">
              <a:latin typeface="宋体" panose="02010600030101010101" pitchFamily="2" charset="-122"/>
              <a:ea typeface="宋体" panose="02010600030101010101" pitchFamily="2" charset="-122"/>
            </a:endParaRPr>
          </a:p>
          <a:p>
            <a:pPr marL="342900" indent="-342900">
              <a:buAutoNum type="arabicPeriod"/>
            </a:pPr>
            <a:endParaRPr lang="en-US" altLang="zh-CN" dirty="0">
              <a:latin typeface="宋体" panose="02010600030101010101" pitchFamily="2" charset="-122"/>
              <a:ea typeface="宋体" panose="02010600030101010101" pitchFamily="2" charset="-122"/>
            </a:endParaRPr>
          </a:p>
          <a:p>
            <a:r>
              <a:rPr lang="en-US" altLang="zh-CN" dirty="0">
                <a:latin typeface="宋体" panose="02010600030101010101" pitchFamily="2" charset="-122"/>
                <a:ea typeface="宋体" panose="02010600030101010101" pitchFamily="2" charset="-122"/>
              </a:rPr>
              <a:t>Asset</a:t>
            </a:r>
            <a:r>
              <a:rPr lang="zh-CN" altLang="en-US" dirty="0">
                <a:latin typeface="宋体" panose="02010600030101010101" pitchFamily="2" charset="-122"/>
                <a:ea typeface="宋体" panose="02010600030101010101" pitchFamily="2" charset="-122"/>
              </a:rPr>
              <a:t>中的特殊文件夹：</a:t>
            </a:r>
            <a:endParaRPr lang="en-US" altLang="zh-CN" dirty="0">
              <a:latin typeface="宋体" panose="02010600030101010101" pitchFamily="2" charset="-122"/>
              <a:ea typeface="宋体" panose="02010600030101010101" pitchFamily="2" charset="-122"/>
            </a:endParaRPr>
          </a:p>
          <a:p>
            <a:pPr marL="342900" indent="-342900">
              <a:buFontTx/>
              <a:buAutoNum type="arabicPeriod"/>
            </a:pPr>
            <a:r>
              <a:rPr lang="en-US" altLang="zh-CN" dirty="0">
                <a:latin typeface="宋体" panose="02010600030101010101" pitchFamily="2" charset="-122"/>
                <a:ea typeface="宋体" panose="02010600030101010101" pitchFamily="2" charset="-122"/>
              </a:rPr>
              <a:t>Plugins </a:t>
            </a:r>
            <a:r>
              <a:rPr lang="zh-CN" altLang="en-US" dirty="0">
                <a:latin typeface="宋体" panose="02010600030101010101" pitchFamily="2" charset="-122"/>
                <a:ea typeface="宋体" panose="02010600030101010101" pitchFamily="2" charset="-122"/>
              </a:rPr>
              <a:t>为各个平台准备的插件</a:t>
            </a:r>
            <a:endParaRPr lang="en-US" altLang="zh-CN" dirty="0">
              <a:latin typeface="宋体" panose="02010600030101010101" pitchFamily="2" charset="-122"/>
              <a:ea typeface="宋体" panose="02010600030101010101" pitchFamily="2" charset="-122"/>
            </a:endParaRPr>
          </a:p>
          <a:p>
            <a:pPr marL="342900" indent="-342900">
              <a:buFontTx/>
              <a:buAutoNum type="arabicPeriod"/>
            </a:pPr>
            <a:r>
              <a:rPr lang="en-US" altLang="zh-CN" dirty="0">
                <a:latin typeface="宋体" panose="02010600030101010101" pitchFamily="2" charset="-122"/>
                <a:ea typeface="宋体" panose="02010600030101010101" pitchFamily="2" charset="-122"/>
              </a:rPr>
              <a:t>Resources </a:t>
            </a:r>
            <a:r>
              <a:rPr lang="zh-CN" altLang="en-US" dirty="0">
                <a:latin typeface="宋体" panose="02010600030101010101" pitchFamily="2" charset="-122"/>
                <a:ea typeface="宋体" panose="02010600030101010101" pitchFamily="2" charset="-122"/>
              </a:rPr>
              <a:t>用于</a:t>
            </a:r>
            <a:r>
              <a:rPr lang="en-US" altLang="zh-CN" dirty="0">
                <a:latin typeface="宋体" panose="02010600030101010101" pitchFamily="2" charset="-122"/>
                <a:ea typeface="宋体" panose="02010600030101010101" pitchFamily="2" charset="-122"/>
              </a:rPr>
              <a:t>Resources</a:t>
            </a:r>
            <a:r>
              <a:rPr lang="zh-CN" altLang="en-US" dirty="0">
                <a:latin typeface="宋体" panose="02010600030101010101" pitchFamily="2" charset="-122"/>
                <a:ea typeface="宋体" panose="02010600030101010101" pitchFamily="2" charset="-122"/>
              </a:rPr>
              <a:t>类加载相应类型的资源</a:t>
            </a:r>
            <a:endParaRPr lang="en-US" altLang="zh-CN" dirty="0">
              <a:latin typeface="宋体" panose="02010600030101010101" pitchFamily="2" charset="-122"/>
              <a:ea typeface="宋体" panose="02010600030101010101" pitchFamily="2" charset="-122"/>
            </a:endParaRPr>
          </a:p>
          <a:p>
            <a:pPr marL="342900" indent="-342900">
              <a:buFontTx/>
              <a:buAutoNum type="arabicPeriod"/>
            </a:pPr>
            <a:r>
              <a:rPr lang="en-US" altLang="zh-CN" dirty="0" err="1">
                <a:latin typeface="宋体" panose="02010600030101010101" pitchFamily="2" charset="-122"/>
                <a:ea typeface="宋体" panose="02010600030101010101" pitchFamily="2" charset="-122"/>
              </a:rPr>
              <a:t>StreamingAssets</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只读、不可写，其中的资源会保持原始格式而不会被打包</a:t>
            </a:r>
            <a:endParaRPr lang="en-US" altLang="zh-CN" dirty="0">
              <a:latin typeface="宋体" panose="02010600030101010101" pitchFamily="2" charset="-122"/>
              <a:ea typeface="宋体" panose="02010600030101010101" pitchFamily="2" charset="-122"/>
            </a:endParaRPr>
          </a:p>
          <a:p>
            <a:pPr marL="342900" indent="-342900">
              <a:buAutoNum type="arabicPeriod"/>
            </a:pPr>
            <a:r>
              <a:rPr lang="en-US" altLang="zh-CN" dirty="0">
                <a:latin typeface="宋体" panose="02010600030101010101" pitchFamily="2" charset="-122"/>
                <a:ea typeface="宋体" panose="02010600030101010101" pitchFamily="2" charset="-122"/>
              </a:rPr>
              <a:t>Editor </a:t>
            </a:r>
            <a:r>
              <a:rPr lang="zh-CN" altLang="en-US" dirty="0">
                <a:latin typeface="宋体" panose="02010600030101010101" pitchFamily="2" charset="-122"/>
                <a:ea typeface="宋体" panose="02010600030101010101" pitchFamily="2" charset="-122"/>
              </a:rPr>
              <a:t>存放只在编辑器中使用的资源</a:t>
            </a:r>
            <a:endParaRPr lang="en-US" altLang="zh-CN" dirty="0">
              <a:latin typeface="宋体" panose="02010600030101010101" pitchFamily="2" charset="-122"/>
              <a:ea typeface="宋体" panose="02010600030101010101" pitchFamily="2" charset="-122"/>
            </a:endParaRPr>
          </a:p>
          <a:p>
            <a:pPr marL="342900" indent="-342900">
              <a:buAutoNum type="arabicPeriod"/>
            </a:pPr>
            <a:r>
              <a:rPr lang="en-US" altLang="zh-CN" dirty="0">
                <a:latin typeface="宋体" panose="02010600030101010101" pitchFamily="2" charset="-122"/>
                <a:ea typeface="宋体" panose="02010600030101010101" pitchFamily="2" charset="-122"/>
              </a:rPr>
              <a:t>Gizmos </a:t>
            </a:r>
            <a:r>
              <a:rPr lang="zh-CN" altLang="en-US" dirty="0">
                <a:latin typeface="宋体" panose="02010600030101010101" pitchFamily="2" charset="-122"/>
                <a:ea typeface="宋体" panose="02010600030101010101" pitchFamily="2" charset="-122"/>
              </a:rPr>
              <a:t>存放</a:t>
            </a:r>
            <a:r>
              <a:rPr lang="en-US" altLang="zh-CN" dirty="0">
                <a:latin typeface="宋体" panose="02010600030101010101" pitchFamily="2" charset="-122"/>
                <a:ea typeface="宋体" panose="02010600030101010101" pitchFamily="2" charset="-122"/>
              </a:rPr>
              <a:t>Scene</a:t>
            </a:r>
            <a:r>
              <a:rPr lang="zh-CN" altLang="en-US" dirty="0">
                <a:latin typeface="宋体" panose="02010600030101010101" pitchFamily="2" charset="-122"/>
                <a:ea typeface="宋体" panose="02010600030101010101" pitchFamily="2" charset="-122"/>
              </a:rPr>
              <a:t>窗口中辅助内容绘制的资源</a:t>
            </a:r>
            <a:endParaRPr lang="en-US" altLang="zh-CN" dirty="0">
              <a:latin typeface="宋体" panose="02010600030101010101" pitchFamily="2" charset="-122"/>
              <a:ea typeface="宋体" panose="02010600030101010101" pitchFamily="2" charset="-122"/>
            </a:endParaRPr>
          </a:p>
          <a:p>
            <a:pPr marL="342900" indent="-342900">
              <a:buAutoNum type="arabicPeriod"/>
            </a:pPr>
            <a:r>
              <a:rPr lang="en-US" altLang="zh-CN" dirty="0">
                <a:latin typeface="宋体" panose="02010600030101010101" pitchFamily="2" charset="-122"/>
                <a:ea typeface="宋体" panose="02010600030101010101" pitchFamily="2" charset="-122"/>
              </a:rPr>
              <a:t>……</a:t>
            </a:r>
          </a:p>
        </p:txBody>
      </p:sp>
      <p:sp>
        <p:nvSpPr>
          <p:cNvPr id="3" name="文本框 2">
            <a:extLst>
              <a:ext uri="{FF2B5EF4-FFF2-40B4-BE49-F238E27FC236}">
                <a16:creationId xmlns:a16="http://schemas.microsoft.com/office/drawing/2014/main" id="{33CAB1CC-57AF-0FDE-9E45-40FD1F138FD6}"/>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https://docs.unity3d.com/Manual/SpecialFolders.html</a:t>
            </a:r>
            <a:endParaRPr lang="zh-CN" altLang="en-US" dirty="0"/>
          </a:p>
        </p:txBody>
      </p:sp>
    </p:spTree>
    <p:extLst>
      <p:ext uri="{BB962C8B-B14F-4D97-AF65-F5344CB8AC3E}">
        <p14:creationId xmlns:p14="http://schemas.microsoft.com/office/powerpoint/2010/main" val="18478683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Prefab</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https://docs.unity3d.com/Manual/Prefabs.html</a:t>
            </a:r>
            <a:endParaRPr lang="zh-CN" altLang="en-US" dirty="0"/>
          </a:p>
        </p:txBody>
      </p:sp>
      <p:pic>
        <p:nvPicPr>
          <p:cNvPr id="5" name="图片 4">
            <a:extLst>
              <a:ext uri="{FF2B5EF4-FFF2-40B4-BE49-F238E27FC236}">
                <a16:creationId xmlns:a16="http://schemas.microsoft.com/office/drawing/2014/main" id="{BA8D7CDE-AA77-2951-985C-3FC42DEFC8AF}"/>
              </a:ext>
            </a:extLst>
          </p:cNvPr>
          <p:cNvPicPr>
            <a:picLocks noChangeAspect="1"/>
          </p:cNvPicPr>
          <p:nvPr/>
        </p:nvPicPr>
        <p:blipFill>
          <a:blip r:embed="rId3"/>
          <a:stretch>
            <a:fillRect/>
          </a:stretch>
        </p:blipFill>
        <p:spPr>
          <a:xfrm>
            <a:off x="345650" y="922437"/>
            <a:ext cx="11383108" cy="5787810"/>
          </a:xfrm>
          <a:prstGeom prst="rect">
            <a:avLst/>
          </a:prstGeom>
        </p:spPr>
      </p:pic>
    </p:spTree>
    <p:extLst>
      <p:ext uri="{BB962C8B-B14F-4D97-AF65-F5344CB8AC3E}">
        <p14:creationId xmlns:p14="http://schemas.microsoft.com/office/powerpoint/2010/main" val="3270505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Prefab</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https://docs.unity3d.com/Manual/Prefabs.html</a:t>
            </a:r>
            <a:endParaRPr lang="zh-CN" altLang="en-US" dirty="0"/>
          </a:p>
        </p:txBody>
      </p:sp>
      <p:sp>
        <p:nvSpPr>
          <p:cNvPr id="4" name="文本框 3">
            <a:extLst>
              <a:ext uri="{FF2B5EF4-FFF2-40B4-BE49-F238E27FC236}">
                <a16:creationId xmlns:a16="http://schemas.microsoft.com/office/drawing/2014/main" id="{1EC1B2F8-5CFB-2563-5035-DCB407177748}"/>
              </a:ext>
            </a:extLst>
          </p:cNvPr>
          <p:cNvSpPr txBox="1"/>
          <p:nvPr/>
        </p:nvSpPr>
        <p:spPr>
          <a:xfrm>
            <a:off x="401921" y="1105746"/>
            <a:ext cx="10310627" cy="5262979"/>
          </a:xfrm>
          <a:prstGeom prst="rect">
            <a:avLst/>
          </a:prstGeom>
          <a:solidFill>
            <a:schemeClr val="tx1">
              <a:lumMod val="75000"/>
              <a:lumOff val="25000"/>
            </a:schemeClr>
          </a:solidFill>
        </p:spPr>
        <p:txBody>
          <a:bodyPr wrap="square">
            <a:spAutoFit/>
          </a:bodyPr>
          <a:lstStyle/>
          <a:p>
            <a:r>
              <a:rPr lang="en-US" altLang="zh-CN" sz="1200" b="0" dirty="0">
                <a:solidFill>
                  <a:srgbClr val="F8F8F2"/>
                </a:solidFill>
                <a:effectLst/>
                <a:latin typeface="Consolas" panose="020B0609020204030204" pitchFamily="49" charset="0"/>
              </a:rPr>
              <a:t>Assets\FPS\Scripts\Game\Shared\</a:t>
            </a:r>
            <a:r>
              <a:rPr lang="en-US" altLang="zh-CN" sz="1200" b="0" dirty="0" err="1">
                <a:solidFill>
                  <a:srgbClr val="F8F8F2"/>
                </a:solidFill>
                <a:effectLst/>
                <a:latin typeface="Consolas" panose="020B0609020204030204" pitchFamily="49" charset="0"/>
              </a:rPr>
              <a:t>WeaponController.cs</a:t>
            </a:r>
            <a:endParaRPr lang="en-US" altLang="zh-CN" sz="1200" b="0" dirty="0">
              <a:solidFill>
                <a:srgbClr val="F8F8F2"/>
              </a:solidFill>
              <a:effectLst/>
              <a:latin typeface="Consolas" panose="020B0609020204030204" pitchFamily="49" charset="0"/>
            </a:endParaRPr>
          </a:p>
          <a:p>
            <a:r>
              <a:rPr lang="en-US" altLang="zh-CN" sz="1200" b="0" i="1" dirty="0">
                <a:solidFill>
                  <a:srgbClr val="FF79C6"/>
                </a:solidFill>
                <a:effectLst/>
                <a:latin typeface="Consolas" panose="020B0609020204030204" pitchFamily="49" charset="0"/>
              </a:rPr>
              <a:t>        void</a:t>
            </a:r>
            <a:r>
              <a:rPr lang="en-US" altLang="zh-CN" sz="1200" b="0" dirty="0">
                <a:solidFill>
                  <a:srgbClr val="F8F8F2"/>
                </a:solidFill>
                <a:effectLst/>
                <a:latin typeface="Consolas" panose="020B0609020204030204" pitchFamily="49" charset="0"/>
              </a:rPr>
              <a:t> </a:t>
            </a:r>
            <a:r>
              <a:rPr lang="en-US" altLang="zh-CN" sz="1200" b="0" dirty="0" err="1">
                <a:solidFill>
                  <a:srgbClr val="50FA7B"/>
                </a:solidFill>
                <a:effectLst/>
                <a:latin typeface="Consolas" panose="020B0609020204030204" pitchFamily="49" charset="0"/>
              </a:rPr>
              <a:t>HandleShoot</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p>
          <a:p>
            <a:r>
              <a:rPr lang="en-US" altLang="zh-CN" sz="1200" b="0" dirty="0">
                <a:solidFill>
                  <a:srgbClr val="F8F8F2"/>
                </a:solidFill>
                <a:effectLst/>
                <a:latin typeface="Consolas" panose="020B0609020204030204" pitchFamily="49" charset="0"/>
              </a:rPr>
              <a:t>            </a:t>
            </a:r>
            <a:r>
              <a:rPr lang="en-US" altLang="zh-CN" sz="1200" b="0" i="1" dirty="0">
                <a:solidFill>
                  <a:srgbClr val="FF79C6"/>
                </a:solidFill>
                <a:effectLst/>
                <a:latin typeface="Consolas" panose="020B0609020204030204" pitchFamily="49" charset="0"/>
              </a:rPr>
              <a:t>int</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bulletsPerShotFinal</a:t>
            </a:r>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ShootType</a:t>
            </a:r>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i="1" dirty="0" err="1">
                <a:solidFill>
                  <a:srgbClr val="8BE9FD"/>
                </a:solidFill>
                <a:effectLst/>
                <a:latin typeface="Consolas" panose="020B0609020204030204" pitchFamily="49" charset="0"/>
              </a:rPr>
              <a:t>WeaponShootType</a:t>
            </a:r>
            <a:r>
              <a:rPr lang="en-US" altLang="zh-CN" sz="1200" b="0" dirty="0" err="1">
                <a:solidFill>
                  <a:srgbClr val="FF79C6"/>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Charge</a:t>
            </a:r>
            <a:endParaRPr lang="en-US" altLang="zh-CN" sz="1200" b="0" dirty="0">
              <a:solidFill>
                <a:srgbClr val="F8F8F2"/>
              </a:solidFill>
              <a:effectLst/>
              <a:latin typeface="Consolas" panose="020B0609020204030204" pitchFamily="49" charset="0"/>
            </a:endParaRPr>
          </a:p>
          <a:p>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i="1" dirty="0" err="1">
                <a:solidFill>
                  <a:srgbClr val="8BE9FD"/>
                </a:solidFill>
                <a:effectLst/>
                <a:latin typeface="Consolas" panose="020B0609020204030204" pitchFamily="49" charset="0"/>
              </a:rPr>
              <a:t>Mathf</a:t>
            </a:r>
            <a:r>
              <a:rPr lang="en-US" altLang="zh-CN" sz="1200" b="0" dirty="0" err="1">
                <a:solidFill>
                  <a:srgbClr val="FF79C6"/>
                </a:solidFill>
                <a:effectLst/>
                <a:latin typeface="Consolas" panose="020B0609020204030204" pitchFamily="49" charset="0"/>
              </a:rPr>
              <a:t>.</a:t>
            </a:r>
            <a:r>
              <a:rPr lang="en-US" altLang="zh-CN" sz="1200" b="0" dirty="0" err="1">
                <a:solidFill>
                  <a:srgbClr val="50FA7B"/>
                </a:solidFill>
                <a:effectLst/>
                <a:latin typeface="Consolas" panose="020B0609020204030204" pitchFamily="49" charset="0"/>
              </a:rPr>
              <a:t>CeilToInt</a:t>
            </a:r>
            <a:r>
              <a:rPr lang="en-US" altLang="zh-CN" sz="1200" b="0" dirty="0">
                <a:solidFill>
                  <a:srgbClr val="F8F8F2"/>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CurrentCharge</a:t>
            </a:r>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BulletsPerShot</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BulletsPerShot</a:t>
            </a:r>
            <a:r>
              <a:rPr lang="en-US" altLang="zh-CN" sz="1200" b="0" dirty="0">
                <a:solidFill>
                  <a:srgbClr val="F8F8F2"/>
                </a:solidFill>
                <a:effectLst/>
                <a:latin typeface="Consolas" panose="020B0609020204030204" pitchFamily="49" charset="0"/>
              </a:rPr>
              <a:t>;</a:t>
            </a:r>
          </a:p>
          <a:p>
            <a:br>
              <a:rPr lang="en-US" altLang="zh-CN" sz="1200" b="0" dirty="0">
                <a:solidFill>
                  <a:srgbClr val="F8F8F2"/>
                </a:solidFill>
                <a:effectLst/>
                <a:latin typeface="Consolas" panose="020B0609020204030204" pitchFamily="49" charset="0"/>
              </a:rPr>
            </a:br>
            <a:r>
              <a:rPr lang="en-US" altLang="zh-CN" sz="1200" b="0" dirty="0">
                <a:solidFill>
                  <a:srgbClr val="F8F8F2"/>
                </a:solidFill>
                <a:effectLst/>
                <a:latin typeface="Consolas" panose="020B0609020204030204" pitchFamily="49" charset="0"/>
              </a:rPr>
              <a:t>            </a:t>
            </a:r>
            <a:r>
              <a:rPr lang="en-US" altLang="zh-CN" sz="1200" b="0" dirty="0">
                <a:solidFill>
                  <a:srgbClr val="6272A4"/>
                </a:solidFill>
                <a:effectLst/>
                <a:latin typeface="Consolas" panose="020B0609020204030204" pitchFamily="49" charset="0"/>
              </a:rPr>
              <a:t>// spawn all bullets with random direction</a:t>
            </a:r>
            <a:endParaRPr lang="en-US" altLang="zh-CN" sz="1200" b="0" dirty="0">
              <a:solidFill>
                <a:srgbClr val="F8F8F2"/>
              </a:solidFill>
              <a:effectLst/>
              <a:latin typeface="Consolas" panose="020B0609020204030204" pitchFamily="49" charset="0"/>
            </a:endParaRPr>
          </a:p>
          <a:p>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for</a:t>
            </a:r>
            <a:r>
              <a:rPr lang="en-US" altLang="zh-CN" sz="1200" b="0" dirty="0">
                <a:solidFill>
                  <a:srgbClr val="F8F8F2"/>
                </a:solidFill>
                <a:effectLst/>
                <a:latin typeface="Consolas" panose="020B0609020204030204" pitchFamily="49" charset="0"/>
              </a:rPr>
              <a:t> (</a:t>
            </a:r>
            <a:r>
              <a:rPr lang="en-US" altLang="zh-CN" sz="1200" b="0" i="1" dirty="0">
                <a:solidFill>
                  <a:srgbClr val="FF79C6"/>
                </a:solidFill>
                <a:effectLst/>
                <a:latin typeface="Consolas" panose="020B0609020204030204" pitchFamily="49" charset="0"/>
              </a:rPr>
              <a:t>int</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i</a:t>
            </a:r>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dirty="0">
                <a:solidFill>
                  <a:srgbClr val="BD93F9"/>
                </a:solidFill>
                <a:effectLst/>
                <a:latin typeface="Consolas" panose="020B0609020204030204" pitchFamily="49" charset="0"/>
              </a:rPr>
              <a:t>0</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i</a:t>
            </a:r>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&lt;</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bulletsPerShotFinal</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i</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p>
          <a:p>
            <a:r>
              <a:rPr lang="en-US" altLang="zh-CN" sz="1200" b="0" dirty="0">
                <a:solidFill>
                  <a:srgbClr val="F8F8F2"/>
                </a:solidFill>
                <a:effectLst/>
                <a:latin typeface="Consolas" panose="020B0609020204030204" pitchFamily="49" charset="0"/>
              </a:rPr>
              <a:t>                </a:t>
            </a:r>
            <a:r>
              <a:rPr lang="en-US" altLang="zh-CN" sz="1200" b="0" i="1" dirty="0">
                <a:solidFill>
                  <a:srgbClr val="8BE9FD"/>
                </a:solidFill>
                <a:effectLst/>
                <a:latin typeface="Consolas" panose="020B0609020204030204" pitchFamily="49" charset="0"/>
              </a:rPr>
              <a:t>Vector3</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shotDirection</a:t>
            </a:r>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dirty="0" err="1">
                <a:solidFill>
                  <a:srgbClr val="50FA7B"/>
                </a:solidFill>
                <a:effectLst/>
                <a:latin typeface="Consolas" panose="020B0609020204030204" pitchFamily="49" charset="0"/>
              </a:rPr>
              <a:t>GetShotDirectionWithinSpread</a:t>
            </a:r>
            <a:r>
              <a:rPr lang="en-US" altLang="zh-CN" sz="1200" b="0" dirty="0">
                <a:solidFill>
                  <a:srgbClr val="F8F8F2"/>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WeaponMuzzle</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r>
              <a:rPr lang="en-US" altLang="zh-CN" sz="1200" b="0" dirty="0" err="1">
                <a:solidFill>
                  <a:srgbClr val="8BE9FD"/>
                </a:solidFill>
                <a:effectLst/>
                <a:latin typeface="Consolas" panose="020B0609020204030204" pitchFamily="49" charset="0"/>
              </a:rPr>
              <a:t>ProjectileBase</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newProjectile</a:t>
            </a:r>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dirty="0">
                <a:solidFill>
                  <a:srgbClr val="50FA7B"/>
                </a:solidFill>
                <a:effectLst/>
                <a:latin typeface="Consolas" panose="020B0609020204030204" pitchFamily="49" charset="0"/>
              </a:rPr>
              <a:t>Instantiate</a:t>
            </a:r>
            <a:r>
              <a:rPr lang="en-US" altLang="zh-CN" sz="1200" b="0" dirty="0">
                <a:solidFill>
                  <a:srgbClr val="F8F8F2"/>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ProjectilePrefab</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WeaponMuzzle</a:t>
            </a:r>
            <a:r>
              <a:rPr lang="en-US" altLang="zh-CN" sz="1200" b="0" dirty="0" err="1">
                <a:solidFill>
                  <a:srgbClr val="FF79C6"/>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position</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r>
              <a:rPr lang="en-US" altLang="zh-CN" sz="1200" b="0" i="1" dirty="0" err="1">
                <a:solidFill>
                  <a:srgbClr val="8BE9FD"/>
                </a:solidFill>
                <a:effectLst/>
                <a:latin typeface="Consolas" panose="020B0609020204030204" pitchFamily="49" charset="0"/>
              </a:rPr>
              <a:t>Quaternion</a:t>
            </a:r>
            <a:r>
              <a:rPr lang="en-US" altLang="zh-CN" sz="1200" b="0" dirty="0" err="1">
                <a:solidFill>
                  <a:srgbClr val="FF79C6"/>
                </a:solidFill>
                <a:effectLst/>
                <a:latin typeface="Consolas" panose="020B0609020204030204" pitchFamily="49" charset="0"/>
              </a:rPr>
              <a:t>.</a:t>
            </a:r>
            <a:r>
              <a:rPr lang="en-US" altLang="zh-CN" sz="1200" b="0" dirty="0" err="1">
                <a:solidFill>
                  <a:srgbClr val="50FA7B"/>
                </a:solidFill>
                <a:effectLst/>
                <a:latin typeface="Consolas" panose="020B0609020204030204" pitchFamily="49" charset="0"/>
              </a:rPr>
              <a:t>LookRotation</a:t>
            </a:r>
            <a:r>
              <a:rPr lang="en-US" altLang="zh-CN" sz="1200" b="0" dirty="0">
                <a:solidFill>
                  <a:srgbClr val="F8F8F2"/>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shotDirection</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newProjectile</a:t>
            </a:r>
            <a:r>
              <a:rPr lang="en-US" altLang="zh-CN" sz="1200" b="0" dirty="0" err="1">
                <a:solidFill>
                  <a:srgbClr val="FF79C6"/>
                </a:solidFill>
                <a:effectLst/>
                <a:latin typeface="Consolas" panose="020B0609020204030204" pitchFamily="49" charset="0"/>
              </a:rPr>
              <a:t>.</a:t>
            </a:r>
            <a:r>
              <a:rPr lang="en-US" altLang="zh-CN" sz="1200" b="0" dirty="0" err="1">
                <a:solidFill>
                  <a:srgbClr val="50FA7B"/>
                </a:solidFill>
                <a:effectLst/>
                <a:latin typeface="Consolas" panose="020B0609020204030204" pitchFamily="49" charset="0"/>
              </a:rPr>
              <a:t>Shoot</a:t>
            </a:r>
            <a:r>
              <a:rPr lang="en-US" altLang="zh-CN" sz="1200" b="0" dirty="0">
                <a:solidFill>
                  <a:srgbClr val="F8F8F2"/>
                </a:solidFill>
                <a:effectLst/>
                <a:latin typeface="Consolas" panose="020B0609020204030204" pitchFamily="49" charset="0"/>
              </a:rPr>
              <a:t>(</a:t>
            </a:r>
            <a:r>
              <a:rPr lang="en-US" altLang="zh-CN" sz="1200" b="0" i="1" dirty="0">
                <a:solidFill>
                  <a:srgbClr val="FF79C6"/>
                </a:solidFill>
                <a:effectLst/>
                <a:latin typeface="Consolas" panose="020B0609020204030204" pitchFamily="49" charset="0"/>
              </a:rPr>
              <a:t>this</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p>
          <a:p>
            <a:br>
              <a:rPr lang="en-US" altLang="zh-CN" sz="1200" b="0" dirty="0">
                <a:solidFill>
                  <a:srgbClr val="F8F8F2"/>
                </a:solidFill>
                <a:effectLst/>
                <a:latin typeface="Consolas" panose="020B0609020204030204" pitchFamily="49" charset="0"/>
              </a:rPr>
            </a:br>
            <a:r>
              <a:rPr lang="en-US" altLang="zh-CN" sz="1200" b="0" dirty="0">
                <a:solidFill>
                  <a:srgbClr val="F8F8F2"/>
                </a:solidFill>
                <a:effectLst/>
                <a:latin typeface="Consolas" panose="020B0609020204030204" pitchFamily="49" charset="0"/>
              </a:rPr>
              <a:t>            </a:t>
            </a:r>
            <a:r>
              <a:rPr lang="en-US" altLang="zh-CN" sz="1200" b="0" dirty="0">
                <a:solidFill>
                  <a:srgbClr val="6272A4"/>
                </a:solidFill>
                <a:effectLst/>
                <a:latin typeface="Consolas" panose="020B0609020204030204" pitchFamily="49" charset="0"/>
              </a:rPr>
              <a:t>// muzzle flash</a:t>
            </a:r>
            <a:endParaRPr lang="en-US" altLang="zh-CN" sz="1200" b="0" dirty="0">
              <a:solidFill>
                <a:srgbClr val="F8F8F2"/>
              </a:solidFill>
              <a:effectLst/>
              <a:latin typeface="Consolas" panose="020B0609020204030204" pitchFamily="49" charset="0"/>
            </a:endParaRPr>
          </a:p>
          <a:p>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if</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MuzzleFlashPrefab</a:t>
            </a:r>
            <a:r>
              <a:rPr lang="en-US" altLang="zh-CN" sz="1200" b="0" dirty="0">
                <a:solidFill>
                  <a:srgbClr val="F8F8F2"/>
                </a:solidFill>
                <a:effectLst/>
                <a:latin typeface="Consolas" panose="020B0609020204030204" pitchFamily="49" charset="0"/>
              </a:rPr>
              <a:t> </a:t>
            </a:r>
            <a:r>
              <a:rPr lang="en-US" altLang="zh-CN" sz="1200" b="0" dirty="0">
                <a:solidFill>
                  <a:srgbClr val="50FA7B"/>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null</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p>
          <a:p>
            <a:r>
              <a:rPr lang="en-US" altLang="zh-CN" sz="1200" b="0" dirty="0">
                <a:solidFill>
                  <a:srgbClr val="F8F8F2"/>
                </a:solidFill>
                <a:effectLst/>
                <a:latin typeface="Consolas" panose="020B0609020204030204" pitchFamily="49" charset="0"/>
              </a:rPr>
              <a:t>                </a:t>
            </a:r>
            <a:r>
              <a:rPr lang="en-US" altLang="zh-CN" sz="1200" b="0" dirty="0" err="1">
                <a:solidFill>
                  <a:srgbClr val="8BE9FD"/>
                </a:solidFill>
                <a:effectLst/>
                <a:latin typeface="Consolas" panose="020B0609020204030204" pitchFamily="49" charset="0"/>
              </a:rPr>
              <a:t>GameObject</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muzzleFlashInstance</a:t>
            </a:r>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a:t>
            </a:r>
            <a:r>
              <a:rPr lang="en-US" altLang="zh-CN" sz="1200" b="0" dirty="0">
                <a:solidFill>
                  <a:srgbClr val="F8F8F2"/>
                </a:solidFill>
                <a:effectLst/>
                <a:latin typeface="Consolas" panose="020B0609020204030204" pitchFamily="49" charset="0"/>
              </a:rPr>
              <a:t> </a:t>
            </a:r>
            <a:r>
              <a:rPr lang="en-US" altLang="zh-CN" sz="1200" b="0" dirty="0">
                <a:solidFill>
                  <a:srgbClr val="50FA7B"/>
                </a:solidFill>
                <a:effectLst/>
                <a:latin typeface="Consolas" panose="020B0609020204030204" pitchFamily="49" charset="0"/>
              </a:rPr>
              <a:t>Instantiate</a:t>
            </a:r>
            <a:r>
              <a:rPr lang="en-US" altLang="zh-CN" sz="1200" b="0" dirty="0">
                <a:solidFill>
                  <a:srgbClr val="F8F8F2"/>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MuzzleFlashPrefab</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WeaponMuzzle</a:t>
            </a:r>
            <a:r>
              <a:rPr lang="en-US" altLang="zh-CN" sz="1200" b="0" dirty="0" err="1">
                <a:solidFill>
                  <a:srgbClr val="FF79C6"/>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position</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WeaponMuzzle</a:t>
            </a:r>
            <a:r>
              <a:rPr lang="en-US" altLang="zh-CN" sz="1200" b="0" dirty="0" err="1">
                <a:solidFill>
                  <a:srgbClr val="FF79C6"/>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rotation</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WeaponMuzzle</a:t>
            </a:r>
            <a:r>
              <a:rPr lang="en-US" altLang="zh-CN" sz="1200" b="0" dirty="0" err="1">
                <a:solidFill>
                  <a:srgbClr val="FF79C6"/>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transform</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r>
              <a:rPr lang="en-US" altLang="zh-CN" sz="1200" b="0" dirty="0">
                <a:solidFill>
                  <a:srgbClr val="6272A4"/>
                </a:solidFill>
                <a:effectLst/>
                <a:latin typeface="Consolas" panose="020B0609020204030204" pitchFamily="49" charset="0"/>
              </a:rPr>
              <a:t>// Unparent the </a:t>
            </a:r>
            <a:r>
              <a:rPr lang="en-US" altLang="zh-CN" sz="1200" b="0" dirty="0" err="1">
                <a:solidFill>
                  <a:srgbClr val="6272A4"/>
                </a:solidFill>
                <a:effectLst/>
                <a:latin typeface="Consolas" panose="020B0609020204030204" pitchFamily="49" charset="0"/>
              </a:rPr>
              <a:t>muzzleFlashInstance</a:t>
            </a:r>
            <a:endParaRPr lang="en-US" altLang="zh-CN" sz="1200" b="0" dirty="0">
              <a:solidFill>
                <a:srgbClr val="F8F8F2"/>
              </a:solidFill>
              <a:effectLst/>
              <a:latin typeface="Consolas" panose="020B0609020204030204" pitchFamily="49" charset="0"/>
            </a:endParaRPr>
          </a:p>
          <a:p>
            <a:r>
              <a:rPr lang="en-US" altLang="zh-CN" sz="1200" b="0" dirty="0">
                <a:solidFill>
                  <a:srgbClr val="F8F8F2"/>
                </a:solidFill>
                <a:effectLst/>
                <a:latin typeface="Consolas" panose="020B0609020204030204" pitchFamily="49" charset="0"/>
              </a:rPr>
              <a:t>                </a:t>
            </a:r>
            <a:r>
              <a:rPr lang="en-US" altLang="zh-CN" sz="1200" b="0" dirty="0">
                <a:solidFill>
                  <a:srgbClr val="FF79C6"/>
                </a:solidFill>
                <a:effectLst/>
                <a:latin typeface="Consolas" panose="020B0609020204030204" pitchFamily="49" charset="0"/>
              </a:rPr>
              <a:t>if</a:t>
            </a:r>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UnparentMuzzleFlash</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p>
          <a:p>
            <a:r>
              <a:rPr lang="en-US" altLang="zh-CN" sz="1200" b="0" dirty="0">
                <a:solidFill>
                  <a:srgbClr val="F8F8F2"/>
                </a:solidFill>
                <a:effectLst/>
                <a:latin typeface="Consolas" panose="020B0609020204030204" pitchFamily="49" charset="0"/>
              </a:rPr>
              <a:t>                    </a:t>
            </a:r>
            <a:r>
              <a:rPr lang="en-US" altLang="zh-CN" sz="1200" b="0" dirty="0" err="1">
                <a:solidFill>
                  <a:srgbClr val="F8F8F2"/>
                </a:solidFill>
                <a:effectLst/>
                <a:latin typeface="Consolas" panose="020B0609020204030204" pitchFamily="49" charset="0"/>
              </a:rPr>
              <a:t>muzzleFlashInstance</a:t>
            </a:r>
            <a:r>
              <a:rPr lang="en-US" altLang="zh-CN" sz="1200" b="0" dirty="0" err="1">
                <a:solidFill>
                  <a:srgbClr val="FF79C6"/>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transform</a:t>
            </a:r>
            <a:r>
              <a:rPr lang="en-US" altLang="zh-CN" sz="1200" b="0" dirty="0" err="1">
                <a:solidFill>
                  <a:srgbClr val="FF79C6"/>
                </a:solidFill>
                <a:effectLst/>
                <a:latin typeface="Consolas" panose="020B0609020204030204" pitchFamily="49" charset="0"/>
              </a:rPr>
              <a:t>.</a:t>
            </a:r>
            <a:r>
              <a:rPr lang="en-US" altLang="zh-CN" sz="1200" b="0" dirty="0" err="1">
                <a:solidFill>
                  <a:srgbClr val="50FA7B"/>
                </a:solidFill>
                <a:effectLst/>
                <a:latin typeface="Consolas" panose="020B0609020204030204" pitchFamily="49" charset="0"/>
              </a:rPr>
              <a:t>SetParent</a:t>
            </a:r>
            <a:r>
              <a:rPr lang="en-US" altLang="zh-CN" sz="1200" b="0" dirty="0">
                <a:solidFill>
                  <a:srgbClr val="F8F8F2"/>
                </a:solidFill>
                <a:effectLst/>
                <a:latin typeface="Consolas" panose="020B0609020204030204" pitchFamily="49" charset="0"/>
              </a:rPr>
              <a:t>(</a:t>
            </a:r>
            <a:r>
              <a:rPr lang="en-US" altLang="zh-CN" sz="1200" b="0" dirty="0">
                <a:solidFill>
                  <a:srgbClr val="FF79C6"/>
                </a:solidFill>
                <a:effectLst/>
                <a:latin typeface="Consolas" panose="020B0609020204030204" pitchFamily="49" charset="0"/>
              </a:rPr>
              <a:t>null</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br>
              <a:rPr lang="en-US" altLang="zh-CN" sz="1200" b="0" dirty="0">
                <a:solidFill>
                  <a:srgbClr val="F8F8F2"/>
                </a:solidFill>
                <a:effectLst/>
                <a:latin typeface="Consolas" panose="020B0609020204030204" pitchFamily="49" charset="0"/>
              </a:rPr>
            </a:br>
            <a:r>
              <a:rPr lang="en-US" altLang="zh-CN" sz="1200" b="0" dirty="0">
                <a:solidFill>
                  <a:srgbClr val="F8F8F2"/>
                </a:solidFill>
                <a:effectLst/>
                <a:latin typeface="Consolas" panose="020B0609020204030204" pitchFamily="49" charset="0"/>
              </a:rPr>
              <a:t>                </a:t>
            </a:r>
            <a:r>
              <a:rPr lang="en-US" altLang="zh-CN" sz="1200" b="0" dirty="0">
                <a:solidFill>
                  <a:srgbClr val="50FA7B"/>
                </a:solidFill>
                <a:effectLst/>
                <a:latin typeface="Consolas" panose="020B0609020204030204" pitchFamily="49" charset="0"/>
              </a:rPr>
              <a:t>Destroy</a:t>
            </a:r>
            <a:r>
              <a:rPr lang="en-US" altLang="zh-CN" sz="1200" b="0" dirty="0">
                <a:solidFill>
                  <a:srgbClr val="F8F8F2"/>
                </a:solidFill>
                <a:effectLst/>
                <a:latin typeface="Consolas" panose="020B0609020204030204" pitchFamily="49" charset="0"/>
              </a:rPr>
              <a:t>(</a:t>
            </a:r>
            <a:r>
              <a:rPr lang="en-US" altLang="zh-CN" sz="1200" b="0" dirty="0" err="1">
                <a:solidFill>
                  <a:srgbClr val="F8F8F2"/>
                </a:solidFill>
                <a:effectLst/>
                <a:latin typeface="Consolas" panose="020B0609020204030204" pitchFamily="49" charset="0"/>
              </a:rPr>
              <a:t>muzzleFlashInstance</a:t>
            </a:r>
            <a:r>
              <a:rPr lang="en-US" altLang="zh-CN" sz="1200" b="0" dirty="0">
                <a:solidFill>
                  <a:srgbClr val="F8F8F2"/>
                </a:solidFill>
                <a:effectLst/>
                <a:latin typeface="Consolas" panose="020B0609020204030204" pitchFamily="49" charset="0"/>
              </a:rPr>
              <a:t>, </a:t>
            </a:r>
            <a:r>
              <a:rPr lang="en-US" altLang="zh-CN" sz="1200" b="0" dirty="0">
                <a:solidFill>
                  <a:srgbClr val="BD93F9"/>
                </a:solidFill>
                <a:effectLst/>
                <a:latin typeface="Consolas" panose="020B0609020204030204" pitchFamily="49" charset="0"/>
              </a:rPr>
              <a:t>2f</a:t>
            </a:r>
            <a:r>
              <a:rPr lang="en-US" altLang="zh-CN" sz="1200" b="0" dirty="0">
                <a:solidFill>
                  <a:srgbClr val="F8F8F2"/>
                </a:solidFill>
                <a:effectLst/>
                <a:latin typeface="Consolas" panose="020B0609020204030204" pitchFamily="49" charset="0"/>
              </a:rPr>
              <a:t>);</a:t>
            </a:r>
          </a:p>
          <a:p>
            <a:r>
              <a:rPr lang="en-US" altLang="zh-CN" sz="1200" b="0" dirty="0">
                <a:solidFill>
                  <a:srgbClr val="F8F8F2"/>
                </a:solidFill>
                <a:effectLst/>
                <a:latin typeface="Consolas" panose="020B0609020204030204" pitchFamily="49" charset="0"/>
              </a:rPr>
              <a:t>            }</a:t>
            </a:r>
          </a:p>
        </p:txBody>
      </p:sp>
      <p:sp>
        <p:nvSpPr>
          <p:cNvPr id="7" name="矩形 6">
            <a:extLst>
              <a:ext uri="{FF2B5EF4-FFF2-40B4-BE49-F238E27FC236}">
                <a16:creationId xmlns:a16="http://schemas.microsoft.com/office/drawing/2014/main" id="{C4EDB059-260F-47B0-06E8-37CAD7D1D22B}"/>
              </a:ext>
            </a:extLst>
          </p:cNvPr>
          <p:cNvSpPr/>
          <p:nvPr/>
        </p:nvSpPr>
        <p:spPr>
          <a:xfrm>
            <a:off x="3881487" y="3119842"/>
            <a:ext cx="1915929" cy="309158"/>
          </a:xfrm>
          <a:prstGeom prst="rect">
            <a:avLst/>
          </a:prstGeom>
          <a:noFill/>
          <a:ln w="38100">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zh-CN" altLang="en-US"/>
          </a:p>
        </p:txBody>
      </p:sp>
    </p:spTree>
    <p:extLst>
      <p:ext uri="{BB962C8B-B14F-4D97-AF65-F5344CB8AC3E}">
        <p14:creationId xmlns:p14="http://schemas.microsoft.com/office/powerpoint/2010/main" val="11109194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Collision</a:t>
            </a:r>
          </a:p>
        </p:txBody>
      </p:sp>
      <p:sp>
        <p:nvSpPr>
          <p:cNvPr id="4" name="文本框 3">
            <a:extLst>
              <a:ext uri="{FF2B5EF4-FFF2-40B4-BE49-F238E27FC236}">
                <a16:creationId xmlns:a16="http://schemas.microsoft.com/office/drawing/2014/main" id="{63534204-E237-4EE0-9FED-149F9FCC2753}"/>
              </a:ext>
            </a:extLst>
          </p:cNvPr>
          <p:cNvSpPr txBox="1"/>
          <p:nvPr/>
        </p:nvSpPr>
        <p:spPr>
          <a:xfrm>
            <a:off x="345650" y="1109105"/>
            <a:ext cx="11382524" cy="2031325"/>
          </a:xfrm>
          <a:prstGeom prst="rect">
            <a:avLst/>
          </a:prstGeom>
          <a:solidFill>
            <a:srgbClr val="2B2C2F"/>
          </a:solidFill>
        </p:spPr>
        <p:txBody>
          <a:bodyPr wrap="square">
            <a:spAutoFit/>
          </a:bodyPr>
          <a:lstStyle/>
          <a:p>
            <a:r>
              <a:rPr lang="zh-CN" altLang="en-US" dirty="0">
                <a:solidFill>
                  <a:schemeClr val="bg1"/>
                </a:solidFill>
                <a:latin typeface="宋体" panose="02010600030101010101" pitchFamily="2" charset="-122"/>
                <a:ea typeface="宋体" panose="02010600030101010101" pitchFamily="2" charset="-122"/>
              </a:rPr>
              <a:t>使用</a:t>
            </a:r>
            <a:r>
              <a:rPr lang="en-US" altLang="zh-CN" dirty="0">
                <a:solidFill>
                  <a:schemeClr val="bg1"/>
                </a:solidFill>
                <a:latin typeface="宋体" panose="02010600030101010101" pitchFamily="2" charset="-122"/>
                <a:ea typeface="宋体" panose="02010600030101010101" pitchFamily="2" charset="-122"/>
              </a:rPr>
              <a:t>Collision</a:t>
            </a:r>
            <a:r>
              <a:rPr lang="zh-CN" altLang="en-US" dirty="0">
                <a:solidFill>
                  <a:schemeClr val="bg1"/>
                </a:solidFill>
                <a:latin typeface="宋体" panose="02010600030101010101" pitchFamily="2" charset="-122"/>
                <a:ea typeface="宋体" panose="02010600030101010101" pitchFamily="2" charset="-122"/>
              </a:rPr>
              <a:t>处理</a:t>
            </a:r>
            <a:r>
              <a:rPr lang="en-US" altLang="zh-CN" dirty="0">
                <a:solidFill>
                  <a:schemeClr val="bg1"/>
                </a:solidFill>
                <a:latin typeface="宋体" panose="02010600030101010101" pitchFamily="2" charset="-122"/>
                <a:ea typeface="宋体" panose="02010600030101010101" pitchFamily="2" charset="-122"/>
              </a:rPr>
              <a:t>Collider</a:t>
            </a:r>
            <a:r>
              <a:rPr lang="zh-CN" altLang="en-US" dirty="0">
                <a:solidFill>
                  <a:schemeClr val="bg1"/>
                </a:solidFill>
                <a:latin typeface="宋体" panose="02010600030101010101" pitchFamily="2" charset="-122"/>
                <a:ea typeface="宋体" panose="02010600030101010101" pitchFamily="2" charset="-122"/>
              </a:rPr>
              <a:t>之间的碰撞。</a:t>
            </a:r>
            <a:endParaRPr lang="en-US" altLang="zh-CN" dirty="0">
              <a:solidFill>
                <a:schemeClr val="bg1"/>
              </a:solidFill>
              <a:latin typeface="宋体" panose="02010600030101010101" pitchFamily="2" charset="-122"/>
              <a:ea typeface="宋体" panose="02010600030101010101" pitchFamily="2" charset="-122"/>
            </a:endParaRPr>
          </a:p>
          <a:p>
            <a:r>
              <a:rPr lang="zh-CN" altLang="en-US" dirty="0">
                <a:solidFill>
                  <a:schemeClr val="bg1"/>
                </a:solidFill>
                <a:latin typeface="宋体" panose="02010600030101010101" pitchFamily="2" charset="-122"/>
                <a:ea typeface="宋体" panose="02010600030101010101" pitchFamily="2" charset="-122"/>
              </a:rPr>
              <a:t>碰撞体附加到游戏对象并定义碰撞体的形状以进行物理碰撞。</a:t>
            </a:r>
            <a:endParaRPr lang="en-US" altLang="zh-CN" dirty="0">
              <a:solidFill>
                <a:schemeClr val="bg1"/>
              </a:solidFill>
              <a:latin typeface="宋体" panose="02010600030101010101" pitchFamily="2" charset="-122"/>
              <a:ea typeface="宋体" panose="02010600030101010101" pitchFamily="2" charset="-122"/>
            </a:endParaRPr>
          </a:p>
          <a:p>
            <a:r>
              <a:rPr lang="zh-CN" altLang="en-US" dirty="0">
                <a:solidFill>
                  <a:schemeClr val="bg1"/>
                </a:solidFill>
                <a:latin typeface="宋体" panose="02010600030101010101" pitchFamily="2" charset="-122"/>
                <a:ea typeface="宋体" panose="02010600030101010101" pitchFamily="2" charset="-122"/>
              </a:rPr>
              <a:t>碰撞体是不可见的，并且不需要与游戏对象的网格完全相同。网格的粗略近似通常更有效。</a:t>
            </a:r>
            <a:endParaRPr lang="en-US" altLang="zh-CN" dirty="0">
              <a:solidFill>
                <a:schemeClr val="bg1"/>
              </a:solidFill>
              <a:latin typeface="宋体" panose="02010600030101010101" pitchFamily="2" charset="-122"/>
              <a:ea typeface="宋体" panose="02010600030101010101" pitchFamily="2" charset="-122"/>
            </a:endParaRPr>
          </a:p>
          <a:p>
            <a:endParaRPr lang="en-US" altLang="zh-CN" dirty="0">
              <a:solidFill>
                <a:schemeClr val="bg1"/>
              </a:solidFill>
              <a:latin typeface="宋体" panose="02010600030101010101" pitchFamily="2" charset="-122"/>
              <a:ea typeface="宋体" panose="02010600030101010101" pitchFamily="2" charset="-122"/>
            </a:endParaRPr>
          </a:p>
          <a:p>
            <a:r>
              <a:rPr lang="zh-CN" altLang="en-US" dirty="0">
                <a:solidFill>
                  <a:schemeClr val="bg1"/>
                </a:solidFill>
                <a:latin typeface="宋体" panose="02010600030101010101" pitchFamily="2" charset="-122"/>
                <a:ea typeface="宋体" panose="02010600030101010101" pitchFamily="2" charset="-122"/>
              </a:rPr>
              <a:t>最简单（并且也是处理器开销最低）的碰撞体是原始碰撞体类型。在</a:t>
            </a:r>
            <a:r>
              <a:rPr lang="en-US" altLang="zh-CN" dirty="0">
                <a:solidFill>
                  <a:schemeClr val="bg1"/>
                </a:solidFill>
                <a:latin typeface="宋体" panose="02010600030101010101" pitchFamily="2" charset="-122"/>
                <a:ea typeface="宋体" panose="02010600030101010101" pitchFamily="2" charset="-122"/>
              </a:rPr>
              <a:t>3D</a:t>
            </a:r>
            <a:r>
              <a:rPr lang="zh-CN" altLang="en-US" dirty="0">
                <a:solidFill>
                  <a:schemeClr val="bg1"/>
                </a:solidFill>
                <a:latin typeface="宋体" panose="02010600030101010101" pitchFamily="2" charset="-122"/>
                <a:ea typeface="宋体" panose="02010600030101010101" pitchFamily="2" charset="-122"/>
              </a:rPr>
              <a:t>中，这些碰撞体为</a:t>
            </a:r>
            <a:r>
              <a:rPr lang="zh-CN" altLang="en-US" b="1" dirty="0">
                <a:solidFill>
                  <a:schemeClr val="bg1"/>
                </a:solidFill>
                <a:latin typeface="宋体" panose="02010600030101010101" pitchFamily="2" charset="-122"/>
                <a:ea typeface="宋体" panose="02010600030101010101" pitchFamily="2" charset="-122"/>
              </a:rPr>
              <a:t>盒型碰撞体、球形碰撞体和胶囊碰撞体</a:t>
            </a:r>
            <a:r>
              <a:rPr lang="zh-CN" altLang="en-US" dirty="0">
                <a:solidFill>
                  <a:schemeClr val="bg1"/>
                </a:solidFill>
                <a:latin typeface="宋体" panose="02010600030101010101" pitchFamily="2" charset="-122"/>
                <a:ea typeface="宋体" panose="02010600030101010101" pitchFamily="2" charset="-122"/>
              </a:rPr>
              <a:t>。在</a:t>
            </a:r>
            <a:r>
              <a:rPr lang="en-US" altLang="zh-CN" dirty="0">
                <a:solidFill>
                  <a:schemeClr val="bg1"/>
                </a:solidFill>
                <a:latin typeface="宋体" panose="02010600030101010101" pitchFamily="2" charset="-122"/>
                <a:ea typeface="宋体" panose="02010600030101010101" pitchFamily="2" charset="-122"/>
              </a:rPr>
              <a:t>2D</a:t>
            </a:r>
            <a:r>
              <a:rPr lang="zh-CN" altLang="en-US" dirty="0">
                <a:solidFill>
                  <a:schemeClr val="bg1"/>
                </a:solidFill>
                <a:latin typeface="宋体" panose="02010600030101010101" pitchFamily="2" charset="-122"/>
                <a:ea typeface="宋体" panose="02010600030101010101" pitchFamily="2" charset="-122"/>
              </a:rPr>
              <a:t>中，可以使用</a:t>
            </a:r>
            <a:r>
              <a:rPr lang="en-US" altLang="zh-CN" dirty="0">
                <a:solidFill>
                  <a:schemeClr val="bg1"/>
                </a:solidFill>
                <a:latin typeface="宋体" panose="02010600030101010101" pitchFamily="2" charset="-122"/>
                <a:ea typeface="宋体" panose="02010600030101010101" pitchFamily="2" charset="-122"/>
              </a:rPr>
              <a:t>2D</a:t>
            </a:r>
            <a:r>
              <a:rPr lang="zh-CN" altLang="en-US" dirty="0">
                <a:solidFill>
                  <a:schemeClr val="bg1"/>
                </a:solidFill>
                <a:latin typeface="宋体" panose="02010600030101010101" pitchFamily="2" charset="-122"/>
                <a:ea typeface="宋体" panose="02010600030101010101" pitchFamily="2" charset="-122"/>
              </a:rPr>
              <a:t>盒型碰撞体和</a:t>
            </a:r>
            <a:r>
              <a:rPr lang="en-US" altLang="zh-CN" dirty="0">
                <a:solidFill>
                  <a:schemeClr val="bg1"/>
                </a:solidFill>
                <a:latin typeface="宋体" panose="02010600030101010101" pitchFamily="2" charset="-122"/>
                <a:ea typeface="宋体" panose="02010600030101010101" pitchFamily="2" charset="-122"/>
              </a:rPr>
              <a:t>2D</a:t>
            </a:r>
            <a:r>
              <a:rPr lang="zh-CN" altLang="en-US" dirty="0">
                <a:solidFill>
                  <a:schemeClr val="bg1"/>
                </a:solidFill>
                <a:latin typeface="宋体" panose="02010600030101010101" pitchFamily="2" charset="-122"/>
                <a:ea typeface="宋体" panose="02010600030101010101" pitchFamily="2" charset="-122"/>
              </a:rPr>
              <a:t>圆形碰撞体。可以将任意数量的上述碰撞体添加到单个游戏对象以创建复合碰撞体。</a:t>
            </a:r>
            <a:endParaRPr lang="en-US" altLang="zh-CN" dirty="0">
              <a:solidFill>
                <a:schemeClr val="bg1"/>
              </a:solidFill>
              <a:latin typeface="宋体" panose="02010600030101010101" pitchFamily="2" charset="-122"/>
              <a:ea typeface="宋体" panose="02010600030101010101" pitchFamily="2" charset="-122"/>
            </a:endParaRP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https://docs.unity3d.com/cn/current/Manual/collision-section.html</a:t>
            </a:r>
            <a:endParaRPr lang="zh-CN" altLang="en-US" dirty="0"/>
          </a:p>
        </p:txBody>
      </p:sp>
      <p:pic>
        <p:nvPicPr>
          <p:cNvPr id="5" name="图片 4">
            <a:extLst>
              <a:ext uri="{FF2B5EF4-FFF2-40B4-BE49-F238E27FC236}">
                <a16:creationId xmlns:a16="http://schemas.microsoft.com/office/drawing/2014/main" id="{FABF1E81-AB62-528A-1041-BB340B11AB5B}"/>
              </a:ext>
            </a:extLst>
          </p:cNvPr>
          <p:cNvPicPr>
            <a:picLocks noChangeAspect="1"/>
          </p:cNvPicPr>
          <p:nvPr/>
        </p:nvPicPr>
        <p:blipFill>
          <a:blip r:embed="rId3"/>
          <a:stretch>
            <a:fillRect/>
          </a:stretch>
        </p:blipFill>
        <p:spPr>
          <a:xfrm>
            <a:off x="345650" y="3480986"/>
            <a:ext cx="11390657" cy="2572084"/>
          </a:xfrm>
          <a:prstGeom prst="rect">
            <a:avLst/>
          </a:prstGeom>
        </p:spPr>
      </p:pic>
    </p:spTree>
    <p:extLst>
      <p:ext uri="{BB962C8B-B14F-4D97-AF65-F5344CB8AC3E}">
        <p14:creationId xmlns:p14="http://schemas.microsoft.com/office/powerpoint/2010/main" val="13013216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2F21338C-0D5A-4D95-92EE-98FDA410BFDA}"/>
              </a:ext>
            </a:extLst>
          </p:cNvPr>
          <p:cNvSpPr txBox="1"/>
          <p:nvPr/>
        </p:nvSpPr>
        <p:spPr>
          <a:xfrm>
            <a:off x="345650" y="322273"/>
            <a:ext cx="7071674" cy="523220"/>
          </a:xfrm>
          <a:prstGeom prst="rect">
            <a:avLst/>
          </a:prstGeom>
          <a:noFill/>
        </p:spPr>
        <p:txBody>
          <a:bodyPr wrap="square" rtlCol="0">
            <a:spAutoFit/>
          </a:bodyPr>
          <a:lstStyle/>
          <a:p>
            <a:r>
              <a:rPr lang="en-US" altLang="zh-CN" sz="2800" b="1" dirty="0"/>
              <a:t>Collision</a:t>
            </a:r>
          </a:p>
        </p:txBody>
      </p:sp>
      <p:sp>
        <p:nvSpPr>
          <p:cNvPr id="9" name="文本框 8">
            <a:extLst>
              <a:ext uri="{FF2B5EF4-FFF2-40B4-BE49-F238E27FC236}">
                <a16:creationId xmlns:a16="http://schemas.microsoft.com/office/drawing/2014/main" id="{FF9BF604-A8B2-FE96-7218-D6E0FAA2B428}"/>
              </a:ext>
            </a:extLst>
          </p:cNvPr>
          <p:cNvSpPr txBox="1"/>
          <p:nvPr/>
        </p:nvSpPr>
        <p:spPr>
          <a:xfrm>
            <a:off x="2834987" y="399217"/>
            <a:ext cx="9164673" cy="369332"/>
          </a:xfrm>
          <a:prstGeom prst="rect">
            <a:avLst/>
          </a:prstGeom>
          <a:noFill/>
        </p:spPr>
        <p:txBody>
          <a:bodyPr wrap="square">
            <a:spAutoFit/>
          </a:bodyPr>
          <a:lstStyle/>
          <a:p>
            <a:r>
              <a:rPr lang="en-US" altLang="zh-CN" dirty="0"/>
              <a:t>https://docs.unity3d.com/cn/current/Manual/collision-section.html</a:t>
            </a:r>
            <a:endParaRPr lang="zh-CN" altLang="en-US" dirty="0"/>
          </a:p>
        </p:txBody>
      </p:sp>
      <p:pic>
        <p:nvPicPr>
          <p:cNvPr id="5" name="图片 4">
            <a:extLst>
              <a:ext uri="{FF2B5EF4-FFF2-40B4-BE49-F238E27FC236}">
                <a16:creationId xmlns:a16="http://schemas.microsoft.com/office/drawing/2014/main" id="{76EDDCBF-4777-0679-A63C-F1F6D8F5B353}"/>
              </a:ext>
            </a:extLst>
          </p:cNvPr>
          <p:cNvPicPr>
            <a:picLocks noChangeAspect="1"/>
          </p:cNvPicPr>
          <p:nvPr/>
        </p:nvPicPr>
        <p:blipFill rotWithShape="1">
          <a:blip r:embed="rId3"/>
          <a:srcRect t="33391"/>
          <a:stretch/>
        </p:blipFill>
        <p:spPr>
          <a:xfrm>
            <a:off x="345650" y="1272209"/>
            <a:ext cx="10105538" cy="4568024"/>
          </a:xfrm>
          <a:prstGeom prst="rect">
            <a:avLst/>
          </a:prstGeom>
          <a:solidFill>
            <a:srgbClr val="2B2C2F"/>
          </a:solidFill>
        </p:spPr>
      </p:pic>
    </p:spTree>
    <p:extLst>
      <p:ext uri="{BB962C8B-B14F-4D97-AF65-F5344CB8AC3E}">
        <p14:creationId xmlns:p14="http://schemas.microsoft.com/office/powerpoint/2010/main" val="2827617776"/>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783</TotalTime>
  <Words>1164</Words>
  <Application>Microsoft Office PowerPoint</Application>
  <PresentationFormat>宽屏</PresentationFormat>
  <Paragraphs>143</Paragraphs>
  <Slides>19</Slides>
  <Notes>13</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19</vt:i4>
      </vt:variant>
    </vt:vector>
  </HeadingPairs>
  <TitlesOfParts>
    <vt:vector size="27" baseType="lpstr">
      <vt:lpstr>等线</vt:lpstr>
      <vt:lpstr>等线 Light</vt:lpstr>
      <vt:lpstr>宋体</vt:lpstr>
      <vt:lpstr>Arial</vt:lpstr>
      <vt:lpstr>Consolas</vt:lpstr>
      <vt:lpstr>Georgia</vt:lpstr>
      <vt:lpstr>Roboto</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花 轻语</dc:creator>
  <cp:lastModifiedBy>花 轻语</cp:lastModifiedBy>
  <cp:revision>151</cp:revision>
  <dcterms:created xsi:type="dcterms:W3CDTF">2021-10-13T04:13:46Z</dcterms:created>
  <dcterms:modified xsi:type="dcterms:W3CDTF">2022-09-29T06:24:15Z</dcterms:modified>
</cp:coreProperties>
</file>

<file path=docProps/thumbnail.jpeg>
</file>